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90" r:id="rId6"/>
    <p:sldId id="306" r:id="rId7"/>
    <p:sldId id="307" r:id="rId8"/>
    <p:sldId id="260" r:id="rId9"/>
    <p:sldId id="261" r:id="rId10"/>
    <p:sldId id="263" r:id="rId11"/>
    <p:sldId id="305" r:id="rId12"/>
    <p:sldId id="291" r:id="rId13"/>
    <p:sldId id="294" r:id="rId14"/>
    <p:sldId id="292" r:id="rId15"/>
    <p:sldId id="293" r:id="rId16"/>
    <p:sldId id="312" r:id="rId17"/>
    <p:sldId id="295" r:id="rId18"/>
    <p:sldId id="296" r:id="rId19"/>
    <p:sldId id="315" r:id="rId20"/>
    <p:sldId id="297" r:id="rId21"/>
    <p:sldId id="298" r:id="rId22"/>
    <p:sldId id="313" r:id="rId23"/>
    <p:sldId id="299" r:id="rId24"/>
    <p:sldId id="300" r:id="rId25"/>
    <p:sldId id="314" r:id="rId26"/>
    <p:sldId id="302" r:id="rId27"/>
    <p:sldId id="264" r:id="rId28"/>
    <p:sldId id="265" r:id="rId29"/>
    <p:sldId id="267" r:id="rId30"/>
    <p:sldId id="308" r:id="rId31"/>
    <p:sldId id="270" r:id="rId32"/>
    <p:sldId id="271" r:id="rId33"/>
    <p:sldId id="272" r:id="rId34"/>
    <p:sldId id="273" r:id="rId35"/>
    <p:sldId id="310" r:id="rId36"/>
    <p:sldId id="311" r:id="rId37"/>
    <p:sldId id="316" r:id="rId38"/>
    <p:sldId id="268" r:id="rId39"/>
    <p:sldId id="275" r:id="rId40"/>
    <p:sldId id="276" r:id="rId41"/>
    <p:sldId id="277" r:id="rId42"/>
    <p:sldId id="274" r:id="rId43"/>
    <p:sldId id="278" r:id="rId44"/>
    <p:sldId id="279" r:id="rId45"/>
    <p:sldId id="280" r:id="rId46"/>
    <p:sldId id="281" r:id="rId47"/>
    <p:sldId id="262" r:id="rId48"/>
    <p:sldId id="303" r:id="rId49"/>
    <p:sldId id="30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EE541-0CF2-4D6E-B2E3-30E6F03C43AC}" v="37" dt="2021-09-23T09:13:50.53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63"/>
    <p:restoredTop sz="94719" autoAdjust="0"/>
  </p:normalViewPr>
  <p:slideViewPr>
    <p:cSldViewPr snapToGrid="0" snapToObjects="1">
      <p:cViewPr varScale="1">
        <p:scale>
          <a:sx n="86" d="100"/>
          <a:sy n="86" d="100"/>
        </p:scale>
        <p:origin x="294" y="48"/>
      </p:cViewPr>
      <p:guideLst>
        <p:guide orient="horz" pos="2160"/>
        <p:guide pos="2880"/>
      </p:guideLst>
    </p:cSldViewPr>
  </p:slideViewPr>
  <p:notesTextViewPr>
    <p:cViewPr>
      <p:scale>
        <a:sx n="1" d="1"/>
        <a:sy n="1" d="1"/>
      </p:scale>
      <p:origin x="0" y="0"/>
    </p:cViewPr>
  </p:notesTextViewPr>
  <p:sorterViewPr>
    <p:cViewPr>
      <p:scale>
        <a:sx n="100" d="100"/>
        <a:sy n="100" d="100"/>
      </p:scale>
      <p:origin x="0" y="-13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mont, Jean-Marc" userId="82cdf5ac-24cc-4cab-8818-23989c7b4e46" providerId="ADAL" clId="{E70EE541-0CF2-4D6E-B2E3-30E6F03C43AC}"/>
    <pc:docChg chg="custSel modSld">
      <pc:chgData name="Silmont, Jean-Marc" userId="82cdf5ac-24cc-4cab-8818-23989c7b4e46" providerId="ADAL" clId="{E70EE541-0CF2-4D6E-B2E3-30E6F03C43AC}" dt="2021-09-23T09:13:50.534" v="184" actId="20577"/>
      <pc:docMkLst>
        <pc:docMk/>
      </pc:docMkLst>
      <pc:sldChg chg="modSp mod">
        <pc:chgData name="Silmont, Jean-Marc" userId="82cdf5ac-24cc-4cab-8818-23989c7b4e46" providerId="ADAL" clId="{E70EE541-0CF2-4D6E-B2E3-30E6F03C43AC}" dt="2021-09-23T09:12:38.030" v="170" actId="20577"/>
        <pc:sldMkLst>
          <pc:docMk/>
          <pc:sldMk cId="1701316733" sldId="260"/>
        </pc:sldMkLst>
        <pc:spChg chg="mod">
          <ac:chgData name="Silmont, Jean-Marc" userId="82cdf5ac-24cc-4cab-8818-23989c7b4e46" providerId="ADAL" clId="{E70EE541-0CF2-4D6E-B2E3-30E6F03C43AC}" dt="2021-09-23T09:12:38.030" v="170" actId="20577"/>
          <ac:spMkLst>
            <pc:docMk/>
            <pc:sldMk cId="1701316733" sldId="260"/>
            <ac:spMk id="3" creationId="{C14F84E5-92EE-3346-AF5B-D66162912590}"/>
          </ac:spMkLst>
        </pc:spChg>
      </pc:sldChg>
      <pc:sldChg chg="modSp">
        <pc:chgData name="Silmont, Jean-Marc" userId="82cdf5ac-24cc-4cab-8818-23989c7b4e46" providerId="ADAL" clId="{E70EE541-0CF2-4D6E-B2E3-30E6F03C43AC}" dt="2021-09-23T09:13:50.534" v="184" actId="20577"/>
        <pc:sldMkLst>
          <pc:docMk/>
          <pc:sldMk cId="3637864711" sldId="261"/>
        </pc:sldMkLst>
        <pc:spChg chg="mod">
          <ac:chgData name="Silmont, Jean-Marc" userId="82cdf5ac-24cc-4cab-8818-23989c7b4e46" providerId="ADAL" clId="{E70EE541-0CF2-4D6E-B2E3-30E6F03C43AC}" dt="2021-09-23T09:13:50.534" v="184" actId="20577"/>
          <ac:spMkLst>
            <pc:docMk/>
            <pc:sldMk cId="3637864711" sldId="261"/>
            <ac:spMk id="22" creationId="{454B31F6-04F2-D34F-947B-41994A6F76CA}"/>
          </ac:spMkLst>
        </pc:spChg>
      </pc:sldChg>
      <pc:sldChg chg="modSp">
        <pc:chgData name="Silmont, Jean-Marc" userId="82cdf5ac-24cc-4cab-8818-23989c7b4e46" providerId="ADAL" clId="{E70EE541-0CF2-4D6E-B2E3-30E6F03C43AC}" dt="2021-09-23T09:12:27.729" v="150" actId="20577"/>
        <pc:sldMkLst>
          <pc:docMk/>
          <pc:sldMk cId="621881377" sldId="263"/>
        </pc:sldMkLst>
        <pc:spChg chg="mod">
          <ac:chgData name="Silmont, Jean-Marc" userId="82cdf5ac-24cc-4cab-8818-23989c7b4e46" providerId="ADAL" clId="{E70EE541-0CF2-4D6E-B2E3-30E6F03C43AC}" dt="2021-09-23T09:12:27.729" v="150" actId="20577"/>
          <ac:spMkLst>
            <pc:docMk/>
            <pc:sldMk cId="621881377" sldId="263"/>
            <ac:spMk id="10" creationId="{9B5A2EE1-EE20-4C45-BA78-9968424A40A5}"/>
          </ac:spMkLst>
        </pc:spChg>
      </pc:sldChg>
      <pc:sldChg chg="modSp mod">
        <pc:chgData name="Silmont, Jean-Marc" userId="82cdf5ac-24cc-4cab-8818-23989c7b4e46" providerId="ADAL" clId="{E70EE541-0CF2-4D6E-B2E3-30E6F03C43AC}" dt="2021-09-23T09:11:37.079" v="65" actId="20577"/>
        <pc:sldMkLst>
          <pc:docMk/>
          <pc:sldMk cId="2295897721" sldId="295"/>
        </pc:sldMkLst>
        <pc:spChg chg="mod">
          <ac:chgData name="Silmont, Jean-Marc" userId="82cdf5ac-24cc-4cab-8818-23989c7b4e46" providerId="ADAL" clId="{E70EE541-0CF2-4D6E-B2E3-30E6F03C43AC}" dt="2021-09-23T09:11:37.079" v="65" actId="20577"/>
          <ac:spMkLst>
            <pc:docMk/>
            <pc:sldMk cId="2295897721" sldId="295"/>
            <ac:spMk id="3" creationId="{7321305C-09CC-A846-99B9-5BBD928A91C2}"/>
          </ac:spMkLst>
        </pc:spChg>
      </pc:sldChg>
      <pc:sldChg chg="modSp mod">
        <pc:chgData name="Silmont, Jean-Marc" userId="82cdf5ac-24cc-4cab-8818-23989c7b4e46" providerId="ADAL" clId="{E70EE541-0CF2-4D6E-B2E3-30E6F03C43AC}" dt="2021-09-23T09:12:09.435" v="127" actId="20577"/>
        <pc:sldMkLst>
          <pc:docMk/>
          <pc:sldMk cId="4161513243" sldId="297"/>
        </pc:sldMkLst>
        <pc:spChg chg="mod">
          <ac:chgData name="Silmont, Jean-Marc" userId="82cdf5ac-24cc-4cab-8818-23989c7b4e46" providerId="ADAL" clId="{E70EE541-0CF2-4D6E-B2E3-30E6F03C43AC}" dt="2021-09-23T09:12:09.435" v="127" actId="20577"/>
          <ac:spMkLst>
            <pc:docMk/>
            <pc:sldMk cId="4161513243" sldId="297"/>
            <ac:spMk id="3" creationId="{7321305C-09CC-A846-99B9-5BBD928A91C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FFA18-B73C-4A69-9916-F96DF8614EF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fr-FR"/>
        </a:p>
      </dgm:t>
    </dgm:pt>
    <dgm:pt modelId="{E1F22EBE-76F5-4B32-B57A-15FAEEA91AB0}">
      <dgm:prSet phldrT="[Texte]" custT="1"/>
      <dgm:spPr/>
      <dgm:t>
        <a:bodyPr/>
        <a:lstStyle/>
        <a:p>
          <a:r>
            <a:rPr lang="fr-FR" sz="700" dirty="0"/>
            <a:t>L'équipe A demande un report</a:t>
          </a:r>
        </a:p>
      </dgm:t>
    </dgm:pt>
    <dgm:pt modelId="{5FDC4521-6518-44A4-B0BD-5CA14EADA9E0}" type="parTrans" cxnId="{4E6FB253-127C-4CFD-B117-43DEF6019216}">
      <dgm:prSet/>
      <dgm:spPr/>
      <dgm:t>
        <a:bodyPr/>
        <a:lstStyle/>
        <a:p>
          <a:endParaRPr lang="fr-FR"/>
        </a:p>
      </dgm:t>
    </dgm:pt>
    <dgm:pt modelId="{15BEDF38-1BDC-487C-96BF-6B7577E947B7}" type="sibTrans" cxnId="{4E6FB253-127C-4CFD-B117-43DEF6019216}">
      <dgm:prSet/>
      <dgm:spPr/>
      <dgm:t>
        <a:bodyPr/>
        <a:lstStyle/>
        <a:p>
          <a:endParaRPr lang="fr-FR"/>
        </a:p>
      </dgm:t>
    </dgm:pt>
    <dgm:pt modelId="{5535FF31-115D-49D8-B16B-CD8FB7CE7F79}">
      <dgm:prSet phldrT="[Texte]" custT="1"/>
      <dgm:spPr/>
      <dgm:t>
        <a:bodyPr/>
        <a:lstStyle/>
        <a:p>
          <a:r>
            <a:rPr lang="fr-FR" sz="700"/>
            <a:t>L'équipe B propose une ou plusieurs dates de report sous 4 journées</a:t>
          </a:r>
        </a:p>
      </dgm:t>
    </dgm:pt>
    <dgm:pt modelId="{B38EC14E-3251-4215-9436-AF190F66DF22}" type="parTrans" cxnId="{03EECE03-35E3-4278-B2DF-4D8711721DA7}">
      <dgm:prSet/>
      <dgm:spPr/>
      <dgm:t>
        <a:bodyPr/>
        <a:lstStyle/>
        <a:p>
          <a:endParaRPr lang="fr-FR"/>
        </a:p>
      </dgm:t>
    </dgm:pt>
    <dgm:pt modelId="{E2DE1A49-0E92-4538-9F96-69F28F204A0D}" type="sibTrans" cxnId="{03EECE03-35E3-4278-B2DF-4D8711721DA7}">
      <dgm:prSet/>
      <dgm:spPr/>
      <dgm:t>
        <a:bodyPr/>
        <a:lstStyle/>
        <a:p>
          <a:endParaRPr lang="fr-FR"/>
        </a:p>
      </dgm:t>
    </dgm:pt>
    <dgm:pt modelId="{B9261C19-6325-4C8D-AA12-504845458FFC}">
      <dgm:prSet phldrT="[Texte]" custT="1"/>
      <dgm:spPr/>
      <dgm:t>
        <a:bodyPr/>
        <a:lstStyle/>
        <a:p>
          <a:r>
            <a:rPr lang="fr-FR" sz="700" dirty="0"/>
            <a:t>Le match est joué </a:t>
          </a:r>
        </a:p>
      </dgm:t>
    </dgm:pt>
    <dgm:pt modelId="{E2C8BA83-EFA5-4F98-A604-196D39C030C8}" type="parTrans" cxnId="{ABBA4DF9-6921-4BF3-BA2A-FC66539337C7}">
      <dgm:prSet/>
      <dgm:spPr/>
      <dgm:t>
        <a:bodyPr/>
        <a:lstStyle/>
        <a:p>
          <a:endParaRPr lang="fr-FR"/>
        </a:p>
      </dgm:t>
    </dgm:pt>
    <dgm:pt modelId="{D533F96F-120F-48C8-BE35-77E7A62FDAF2}" type="sibTrans" cxnId="{ABBA4DF9-6921-4BF3-BA2A-FC66539337C7}">
      <dgm:prSet/>
      <dgm:spPr/>
      <dgm:t>
        <a:bodyPr/>
        <a:lstStyle/>
        <a:p>
          <a:endParaRPr lang="fr-FR"/>
        </a:p>
      </dgm:t>
    </dgm:pt>
    <dgm:pt modelId="{B85C55E8-DC00-4452-AE2F-FD3B6F101DB0}">
      <dgm:prSet phldrT="[Texte]" custT="1"/>
      <dgm:spPr/>
      <dgm:t>
        <a:bodyPr/>
        <a:lstStyle/>
        <a:p>
          <a:r>
            <a:rPr lang="fr-FR" sz="700"/>
            <a:t>L'équipe A n'est pas disponible à la (aux) date(s) proposée(s) : forfait de l'équipe A</a:t>
          </a:r>
        </a:p>
      </dgm:t>
    </dgm:pt>
    <dgm:pt modelId="{6BE83103-1E69-4636-8A64-001DF89FE25C}" type="parTrans" cxnId="{73BC08FC-712C-4910-9D93-BBC7DD43A0AD}">
      <dgm:prSet/>
      <dgm:spPr/>
      <dgm:t>
        <a:bodyPr/>
        <a:lstStyle/>
        <a:p>
          <a:endParaRPr lang="fr-FR"/>
        </a:p>
      </dgm:t>
    </dgm:pt>
    <dgm:pt modelId="{C3819E1B-D4BC-4DFA-8A86-D3C89FFF0D76}" type="sibTrans" cxnId="{73BC08FC-712C-4910-9D93-BBC7DD43A0AD}">
      <dgm:prSet/>
      <dgm:spPr/>
      <dgm:t>
        <a:bodyPr/>
        <a:lstStyle/>
        <a:p>
          <a:endParaRPr lang="fr-FR"/>
        </a:p>
      </dgm:t>
    </dgm:pt>
    <dgm:pt modelId="{B3E66B27-02D7-4EDE-AE92-413E1B4412D8}">
      <dgm:prSet phldrT="[Texte]" custT="1"/>
      <dgm:spPr/>
      <dgm:t>
        <a:bodyPr/>
        <a:lstStyle/>
        <a:p>
          <a:r>
            <a:rPr lang="fr-FR" sz="700"/>
            <a:t>L'équipe B ne propose pas de dates de report : match annulé, aucun point n'est attribué</a:t>
          </a:r>
        </a:p>
      </dgm:t>
    </dgm:pt>
    <dgm:pt modelId="{F0B24CFF-7C84-4653-BC1B-B3482732C372}" type="parTrans" cxnId="{734609FC-83DB-4D0D-8EEC-88ABD9CAC101}">
      <dgm:prSet/>
      <dgm:spPr/>
      <dgm:t>
        <a:bodyPr/>
        <a:lstStyle/>
        <a:p>
          <a:endParaRPr lang="fr-FR"/>
        </a:p>
      </dgm:t>
    </dgm:pt>
    <dgm:pt modelId="{FF450939-41FF-4FB1-ABA4-2A1939982E27}" type="sibTrans" cxnId="{734609FC-83DB-4D0D-8EEC-88ABD9CAC101}">
      <dgm:prSet/>
      <dgm:spPr/>
      <dgm:t>
        <a:bodyPr/>
        <a:lstStyle/>
        <a:p>
          <a:endParaRPr lang="fr-FR"/>
        </a:p>
      </dgm:t>
    </dgm:pt>
    <dgm:pt modelId="{49D1E5A8-1107-4350-B48C-3A647C3F01E3}">
      <dgm:prSet phldrT="[Texte]"/>
      <dgm:spPr/>
      <dgm:t>
        <a:bodyPr/>
        <a:lstStyle/>
        <a:p>
          <a:r>
            <a:rPr lang="fr-FR"/>
            <a:t>Au plus tard J-3 avant le match</a:t>
          </a:r>
        </a:p>
      </dgm:t>
    </dgm:pt>
    <dgm:pt modelId="{596224B8-8DAE-4891-B42B-8734EED42F4E}" type="parTrans" cxnId="{8FDA5A94-11F1-44AF-B85F-02B14A8A5089}">
      <dgm:prSet/>
      <dgm:spPr/>
      <dgm:t>
        <a:bodyPr/>
        <a:lstStyle/>
        <a:p>
          <a:endParaRPr lang="fr-FR"/>
        </a:p>
      </dgm:t>
    </dgm:pt>
    <dgm:pt modelId="{E228B528-62FA-4967-BAD4-21CA65065376}" type="sibTrans" cxnId="{8FDA5A94-11F1-44AF-B85F-02B14A8A5089}">
      <dgm:prSet/>
      <dgm:spPr/>
      <dgm:t>
        <a:bodyPr/>
        <a:lstStyle/>
        <a:p>
          <a:endParaRPr lang="fr-FR"/>
        </a:p>
      </dgm:t>
    </dgm:pt>
    <dgm:pt modelId="{CC5E6E9D-C7C0-4DEA-9368-74B76E3610AA}">
      <dgm:prSet phldrT="[Texte]"/>
      <dgm:spPr/>
      <dgm:t>
        <a:bodyPr/>
        <a:lstStyle/>
        <a:p>
          <a:r>
            <a:rPr lang="fr-FR"/>
            <a:t>Au plus tard 2 semaines après la date initiale du match</a:t>
          </a:r>
        </a:p>
      </dgm:t>
    </dgm:pt>
    <dgm:pt modelId="{27C6B25F-523F-4DEC-8324-5C5165A37F08}" type="parTrans" cxnId="{6419ACBD-A201-40BB-B7F2-4D3C666EED55}">
      <dgm:prSet/>
      <dgm:spPr/>
      <dgm:t>
        <a:bodyPr/>
        <a:lstStyle/>
        <a:p>
          <a:endParaRPr lang="fr-FR"/>
        </a:p>
      </dgm:t>
    </dgm:pt>
    <dgm:pt modelId="{9171AAE6-1444-4AFE-8ED5-7289508A6E60}" type="sibTrans" cxnId="{6419ACBD-A201-40BB-B7F2-4D3C666EED55}">
      <dgm:prSet/>
      <dgm:spPr/>
      <dgm:t>
        <a:bodyPr/>
        <a:lstStyle/>
        <a:p>
          <a:endParaRPr lang="fr-FR"/>
        </a:p>
      </dgm:t>
    </dgm:pt>
    <dgm:pt modelId="{3049C552-09B3-41DD-89DF-5EAB6A4CF9B9}">
      <dgm:prSet phldrT="[Texte]"/>
      <dgm:spPr/>
      <dgm:t>
        <a:bodyPr/>
        <a:lstStyle/>
        <a:p>
          <a:r>
            <a:rPr lang="fr-FR"/>
            <a:t>Au plus tard 4 journées après la date initiale du match</a:t>
          </a:r>
        </a:p>
      </dgm:t>
    </dgm:pt>
    <dgm:pt modelId="{546B54AA-AEC3-4B82-84E8-AEAA5C243457}" type="parTrans" cxnId="{3214BB77-E7A1-44FE-AA85-FDCFF9A0B72C}">
      <dgm:prSet/>
      <dgm:spPr/>
      <dgm:t>
        <a:bodyPr/>
        <a:lstStyle/>
        <a:p>
          <a:endParaRPr lang="fr-FR"/>
        </a:p>
      </dgm:t>
    </dgm:pt>
    <dgm:pt modelId="{A30C778C-7A27-412A-AD31-7C7DDD980AAA}" type="sibTrans" cxnId="{3214BB77-E7A1-44FE-AA85-FDCFF9A0B72C}">
      <dgm:prSet/>
      <dgm:spPr/>
      <dgm:t>
        <a:bodyPr/>
        <a:lstStyle/>
        <a:p>
          <a:endParaRPr lang="fr-FR"/>
        </a:p>
      </dgm:t>
    </dgm:pt>
    <dgm:pt modelId="{E4A921A9-43D7-4B92-8003-0062EC7155B6}">
      <dgm:prSet custT="1"/>
      <dgm:spPr/>
      <dgm:t>
        <a:bodyPr/>
        <a:lstStyle/>
        <a:p>
          <a:r>
            <a:rPr lang="fr-FR" sz="700"/>
            <a:t>L'équipe B demande un report</a:t>
          </a:r>
        </a:p>
      </dgm:t>
    </dgm:pt>
    <dgm:pt modelId="{1D9E493E-E2E3-493F-AFC2-4CACBB43E48B}" type="parTrans" cxnId="{F7DD39E4-EA7A-4665-A563-C7DCEAF75337}">
      <dgm:prSet/>
      <dgm:spPr/>
      <dgm:t>
        <a:bodyPr/>
        <a:lstStyle/>
        <a:p>
          <a:endParaRPr lang="fr-FR"/>
        </a:p>
      </dgm:t>
    </dgm:pt>
    <dgm:pt modelId="{51846B97-4E80-4312-A4CD-B035E6D6C8B4}" type="sibTrans" cxnId="{F7DD39E4-EA7A-4665-A563-C7DCEAF75337}">
      <dgm:prSet/>
      <dgm:spPr/>
      <dgm:t>
        <a:bodyPr/>
        <a:lstStyle/>
        <a:p>
          <a:endParaRPr lang="fr-FR"/>
        </a:p>
      </dgm:t>
    </dgm:pt>
    <dgm:pt modelId="{6E42601B-46AB-4DC4-A91E-B5B04589264C}">
      <dgm:prSet custT="1"/>
      <dgm:spPr/>
      <dgm:t>
        <a:bodyPr/>
        <a:lstStyle/>
        <a:p>
          <a:r>
            <a:rPr lang="fr-FR" sz="700"/>
            <a:t>Les deux équipes se mettent d'accord sur une nouvelle date</a:t>
          </a:r>
        </a:p>
      </dgm:t>
    </dgm:pt>
    <dgm:pt modelId="{C6A0B151-FAFB-4C43-8430-D615F80962F6}" type="parTrans" cxnId="{8A2B13B5-E0DD-4821-9DEC-A8FC96B299D3}">
      <dgm:prSet/>
      <dgm:spPr/>
      <dgm:t>
        <a:bodyPr/>
        <a:lstStyle/>
        <a:p>
          <a:endParaRPr lang="fr-FR"/>
        </a:p>
      </dgm:t>
    </dgm:pt>
    <dgm:pt modelId="{901B67C6-13FA-408C-AEDE-97236AB28A17}" type="sibTrans" cxnId="{8A2B13B5-E0DD-4821-9DEC-A8FC96B299D3}">
      <dgm:prSet/>
      <dgm:spPr/>
      <dgm:t>
        <a:bodyPr/>
        <a:lstStyle/>
        <a:p>
          <a:endParaRPr lang="fr-FR"/>
        </a:p>
      </dgm:t>
    </dgm:pt>
    <dgm:pt modelId="{C5140C75-9483-406A-9E29-F5ED17D98E90}">
      <dgm:prSet phldrT="[Texte]"/>
      <dgm:spPr/>
      <dgm:t>
        <a:bodyPr/>
        <a:lstStyle/>
        <a:p>
          <a:r>
            <a:rPr lang="fr-FR"/>
            <a:t>Au plus tard 2 semaines après la date du match reporté</a:t>
          </a:r>
        </a:p>
      </dgm:t>
    </dgm:pt>
    <dgm:pt modelId="{EEDB7B22-DAD7-4387-A91A-33383D4F7359}" type="parTrans" cxnId="{F5F21C76-8207-4689-A3BD-F58281390E08}">
      <dgm:prSet/>
      <dgm:spPr/>
      <dgm:t>
        <a:bodyPr/>
        <a:lstStyle/>
        <a:p>
          <a:endParaRPr lang="fr-FR"/>
        </a:p>
      </dgm:t>
    </dgm:pt>
    <dgm:pt modelId="{61483C92-2EC0-445D-8AD3-24D3140562E6}" type="sibTrans" cxnId="{F5F21C76-8207-4689-A3BD-F58281390E08}">
      <dgm:prSet/>
      <dgm:spPr/>
      <dgm:t>
        <a:bodyPr/>
        <a:lstStyle/>
        <a:p>
          <a:endParaRPr lang="fr-FR"/>
        </a:p>
      </dgm:t>
    </dgm:pt>
    <dgm:pt modelId="{7A51268C-61DD-482A-A6B8-26D3A0603D37}">
      <dgm:prSet custT="1"/>
      <dgm:spPr/>
      <dgm:t>
        <a:bodyPr/>
        <a:lstStyle/>
        <a:p>
          <a:r>
            <a:rPr lang="fr-FR" sz="700" dirty="0"/>
            <a:t>Les deux équipes ne se mettent pas d'accord sur une nouvelle date : match annulé, aucun point n'est attribué</a:t>
          </a:r>
        </a:p>
      </dgm:t>
    </dgm:pt>
    <dgm:pt modelId="{A3AA5F15-7362-4C1C-86FE-45899295EC12}" type="parTrans" cxnId="{A2A2AAA2-BFF9-4F5A-B089-6E85BAC49959}">
      <dgm:prSet/>
      <dgm:spPr/>
      <dgm:t>
        <a:bodyPr/>
        <a:lstStyle/>
        <a:p>
          <a:endParaRPr lang="fr-FR"/>
        </a:p>
      </dgm:t>
    </dgm:pt>
    <dgm:pt modelId="{7869E493-5F95-49AD-B9DA-040973E3638C}" type="sibTrans" cxnId="{A2A2AAA2-BFF9-4F5A-B089-6E85BAC49959}">
      <dgm:prSet/>
      <dgm:spPr/>
      <dgm:t>
        <a:bodyPr/>
        <a:lstStyle/>
        <a:p>
          <a:endParaRPr lang="fr-FR"/>
        </a:p>
      </dgm:t>
    </dgm:pt>
    <dgm:pt modelId="{7EFA2E1E-DFA8-47F9-9391-2F328770B2D0}">
      <dgm:prSet phldrT="[Texte]"/>
      <dgm:spPr/>
      <dgm:t>
        <a:bodyPr/>
        <a:lstStyle/>
        <a:p>
          <a:r>
            <a:rPr lang="fr-FR"/>
            <a:t>Avant la date limite de fin de saison fixée lors de la réunion d'information</a:t>
          </a:r>
        </a:p>
      </dgm:t>
    </dgm:pt>
    <dgm:pt modelId="{A18FB82F-3563-4CA0-93C8-6F474F036A6A}" type="parTrans" cxnId="{BF911B6C-E4CF-4109-9867-474E7556EA1C}">
      <dgm:prSet/>
      <dgm:spPr/>
      <dgm:t>
        <a:bodyPr/>
        <a:lstStyle/>
        <a:p>
          <a:endParaRPr lang="fr-FR"/>
        </a:p>
      </dgm:t>
    </dgm:pt>
    <dgm:pt modelId="{6823ED2E-198B-4D0F-9673-E303B1CE2121}" type="sibTrans" cxnId="{BF911B6C-E4CF-4109-9867-474E7556EA1C}">
      <dgm:prSet/>
      <dgm:spPr/>
      <dgm:t>
        <a:bodyPr/>
        <a:lstStyle/>
        <a:p>
          <a:endParaRPr lang="fr-FR"/>
        </a:p>
      </dgm:t>
    </dgm:pt>
    <dgm:pt modelId="{DC374117-645D-4B63-B4BA-46484673E6D4}">
      <dgm:prSet custT="1"/>
      <dgm:spPr/>
      <dgm:t>
        <a:bodyPr/>
        <a:lstStyle/>
        <a:p>
          <a:r>
            <a:rPr lang="fr-FR" sz="700"/>
            <a:t>Le match est joué </a:t>
          </a:r>
        </a:p>
      </dgm:t>
    </dgm:pt>
    <dgm:pt modelId="{D50DB4CD-5C7B-4591-95A6-E42D165EF7AE}" type="parTrans" cxnId="{5B4DD185-2575-4FD1-B52F-1F90A347BB19}">
      <dgm:prSet/>
      <dgm:spPr/>
      <dgm:t>
        <a:bodyPr/>
        <a:lstStyle/>
        <a:p>
          <a:endParaRPr lang="fr-FR"/>
        </a:p>
      </dgm:t>
    </dgm:pt>
    <dgm:pt modelId="{C7900E9B-14D6-4500-8DD8-86189D8872F3}" type="sibTrans" cxnId="{5B4DD185-2575-4FD1-B52F-1F90A347BB19}">
      <dgm:prSet/>
      <dgm:spPr/>
      <dgm:t>
        <a:bodyPr/>
        <a:lstStyle/>
        <a:p>
          <a:endParaRPr lang="fr-FR"/>
        </a:p>
      </dgm:t>
    </dgm:pt>
    <dgm:pt modelId="{F61B27C4-E1B1-4D5B-ADC3-F5822405F377}">
      <dgm:prSet custT="1"/>
      <dgm:spPr/>
      <dgm:t>
        <a:bodyPr/>
        <a:lstStyle/>
        <a:p>
          <a:r>
            <a:rPr lang="fr-FR" sz="700" dirty="0"/>
            <a:t>Le match n'est pas joué : match annulé, aucun point n'est attribué</a:t>
          </a:r>
        </a:p>
      </dgm:t>
    </dgm:pt>
    <dgm:pt modelId="{F85181BB-6DFC-43E7-8A79-B4F4F3BA0AF8}" type="parTrans" cxnId="{D0560E98-081A-4B2E-9A22-EEFF5589B281}">
      <dgm:prSet/>
      <dgm:spPr/>
      <dgm:t>
        <a:bodyPr/>
        <a:lstStyle/>
        <a:p>
          <a:endParaRPr lang="fr-FR"/>
        </a:p>
      </dgm:t>
    </dgm:pt>
    <dgm:pt modelId="{DE34BB70-A63F-443C-8049-60E665D4D133}" type="sibTrans" cxnId="{D0560E98-081A-4B2E-9A22-EEFF5589B281}">
      <dgm:prSet/>
      <dgm:spPr/>
      <dgm:t>
        <a:bodyPr/>
        <a:lstStyle/>
        <a:p>
          <a:endParaRPr lang="fr-FR"/>
        </a:p>
      </dgm:t>
    </dgm:pt>
    <dgm:pt modelId="{BD630D2C-4891-4F1E-A955-73F847EE6FE9}">
      <dgm:prSet custT="1"/>
      <dgm:spPr/>
      <dgm:t>
        <a:bodyPr/>
        <a:lstStyle/>
        <a:p>
          <a:r>
            <a:rPr lang="fr-FR" sz="700" dirty="0"/>
            <a:t>L'une des équipes n'est pas disponible à la date convenue : forfait de cette équipe</a:t>
          </a:r>
        </a:p>
      </dgm:t>
    </dgm:pt>
    <dgm:pt modelId="{48701085-EC14-4DEF-80AF-3050A4A9FCBD}" type="parTrans" cxnId="{E148524F-2635-4679-A2FC-DE7C82E65C2E}">
      <dgm:prSet/>
      <dgm:spPr/>
      <dgm:t>
        <a:bodyPr/>
        <a:lstStyle/>
        <a:p>
          <a:endParaRPr lang="fr-FR"/>
        </a:p>
      </dgm:t>
    </dgm:pt>
    <dgm:pt modelId="{886614F3-1BB8-47AF-900F-847FC8219DE1}" type="sibTrans" cxnId="{E148524F-2635-4679-A2FC-DE7C82E65C2E}">
      <dgm:prSet/>
      <dgm:spPr/>
      <dgm:t>
        <a:bodyPr/>
        <a:lstStyle/>
        <a:p>
          <a:endParaRPr lang="fr-FR"/>
        </a:p>
      </dgm:t>
    </dgm:pt>
    <dgm:pt modelId="{634FA70C-A400-4408-9BC4-B1B880555FAF}" type="pres">
      <dgm:prSet presAssocID="{20AFFA18-B73C-4A69-9916-F96DF8614EF9}" presName="mainComposite" presStyleCnt="0">
        <dgm:presLayoutVars>
          <dgm:chPref val="1"/>
          <dgm:dir/>
          <dgm:animOne val="branch"/>
          <dgm:animLvl val="lvl"/>
          <dgm:resizeHandles val="exact"/>
        </dgm:presLayoutVars>
      </dgm:prSet>
      <dgm:spPr/>
      <dgm:t>
        <a:bodyPr/>
        <a:lstStyle/>
        <a:p>
          <a:endParaRPr lang="fr-FR"/>
        </a:p>
      </dgm:t>
    </dgm:pt>
    <dgm:pt modelId="{1411ACFE-8F86-40E7-B278-4E5A75461233}" type="pres">
      <dgm:prSet presAssocID="{20AFFA18-B73C-4A69-9916-F96DF8614EF9}" presName="hierFlow" presStyleCnt="0"/>
      <dgm:spPr/>
    </dgm:pt>
    <dgm:pt modelId="{F741C3C6-9B62-449F-93B4-EB615A7A3658}" type="pres">
      <dgm:prSet presAssocID="{20AFFA18-B73C-4A69-9916-F96DF8614EF9}" presName="firstBuf" presStyleCnt="0"/>
      <dgm:spPr/>
    </dgm:pt>
    <dgm:pt modelId="{671F52B6-554A-455F-B0E8-75D2C884F5E1}" type="pres">
      <dgm:prSet presAssocID="{20AFFA18-B73C-4A69-9916-F96DF8614EF9}" presName="hierChild1" presStyleCnt="0">
        <dgm:presLayoutVars>
          <dgm:chPref val="1"/>
          <dgm:animOne val="branch"/>
          <dgm:animLvl val="lvl"/>
        </dgm:presLayoutVars>
      </dgm:prSet>
      <dgm:spPr/>
    </dgm:pt>
    <dgm:pt modelId="{B0ED968F-1333-4FBA-907D-016B5C0B055F}" type="pres">
      <dgm:prSet presAssocID="{E1F22EBE-76F5-4B32-B57A-15FAEEA91AB0}" presName="Name14" presStyleCnt="0"/>
      <dgm:spPr/>
    </dgm:pt>
    <dgm:pt modelId="{A0C47374-665A-481E-B8B4-D56193C16D29}" type="pres">
      <dgm:prSet presAssocID="{E1F22EBE-76F5-4B32-B57A-15FAEEA91AB0}" presName="level1Shape" presStyleLbl="node0" presStyleIdx="0" presStyleCnt="1">
        <dgm:presLayoutVars>
          <dgm:chPref val="3"/>
        </dgm:presLayoutVars>
      </dgm:prSet>
      <dgm:spPr/>
      <dgm:t>
        <a:bodyPr/>
        <a:lstStyle/>
        <a:p>
          <a:endParaRPr lang="fr-FR"/>
        </a:p>
      </dgm:t>
    </dgm:pt>
    <dgm:pt modelId="{A3D73286-C941-4759-B4B5-73728E23D013}" type="pres">
      <dgm:prSet presAssocID="{E1F22EBE-76F5-4B32-B57A-15FAEEA91AB0}" presName="hierChild2" presStyleCnt="0"/>
      <dgm:spPr/>
    </dgm:pt>
    <dgm:pt modelId="{1C8E37CA-B33F-40CE-9AF0-F98A5F1BEC1A}" type="pres">
      <dgm:prSet presAssocID="{B38EC14E-3251-4215-9436-AF190F66DF22}" presName="Name19" presStyleLbl="parChTrans1D2" presStyleIdx="0" presStyleCnt="2"/>
      <dgm:spPr/>
      <dgm:t>
        <a:bodyPr/>
        <a:lstStyle/>
        <a:p>
          <a:endParaRPr lang="fr-FR"/>
        </a:p>
      </dgm:t>
    </dgm:pt>
    <dgm:pt modelId="{11B650F5-7792-4A8F-9652-C886284DFCA7}" type="pres">
      <dgm:prSet presAssocID="{5535FF31-115D-49D8-B16B-CD8FB7CE7F79}" presName="Name21" presStyleCnt="0"/>
      <dgm:spPr/>
    </dgm:pt>
    <dgm:pt modelId="{A181803D-09A5-4C73-9990-C77FF178CA5C}" type="pres">
      <dgm:prSet presAssocID="{5535FF31-115D-49D8-B16B-CD8FB7CE7F79}" presName="level2Shape" presStyleLbl="node2" presStyleIdx="0" presStyleCnt="2"/>
      <dgm:spPr/>
      <dgm:t>
        <a:bodyPr/>
        <a:lstStyle/>
        <a:p>
          <a:endParaRPr lang="fr-FR"/>
        </a:p>
      </dgm:t>
    </dgm:pt>
    <dgm:pt modelId="{4A4AFCE3-ACE7-4862-9784-592F80277D16}" type="pres">
      <dgm:prSet presAssocID="{5535FF31-115D-49D8-B16B-CD8FB7CE7F79}" presName="hierChild3" presStyleCnt="0"/>
      <dgm:spPr/>
    </dgm:pt>
    <dgm:pt modelId="{50F71E64-11C4-4060-A3CC-B0338CE2B6FF}" type="pres">
      <dgm:prSet presAssocID="{E2C8BA83-EFA5-4F98-A604-196D39C030C8}" presName="Name19" presStyleLbl="parChTrans1D3" presStyleIdx="0" presStyleCnt="3"/>
      <dgm:spPr/>
      <dgm:t>
        <a:bodyPr/>
        <a:lstStyle/>
        <a:p>
          <a:endParaRPr lang="fr-FR"/>
        </a:p>
      </dgm:t>
    </dgm:pt>
    <dgm:pt modelId="{59E79341-F2E9-4F74-AF91-A51C6DDFDCB6}" type="pres">
      <dgm:prSet presAssocID="{B9261C19-6325-4C8D-AA12-504845458FFC}" presName="Name21" presStyleCnt="0"/>
      <dgm:spPr/>
    </dgm:pt>
    <dgm:pt modelId="{0E45273B-0D5D-4E61-9569-C705117C0DBE}" type="pres">
      <dgm:prSet presAssocID="{B9261C19-6325-4C8D-AA12-504845458FFC}" presName="level2Shape" presStyleLbl="node3" presStyleIdx="0" presStyleCnt="3"/>
      <dgm:spPr/>
      <dgm:t>
        <a:bodyPr/>
        <a:lstStyle/>
        <a:p>
          <a:endParaRPr lang="fr-FR"/>
        </a:p>
      </dgm:t>
    </dgm:pt>
    <dgm:pt modelId="{212CC00B-E3D4-41B1-A6C7-6669669BC15E}" type="pres">
      <dgm:prSet presAssocID="{B9261C19-6325-4C8D-AA12-504845458FFC}" presName="hierChild3" presStyleCnt="0"/>
      <dgm:spPr/>
    </dgm:pt>
    <dgm:pt modelId="{C6B4A9DD-4909-4483-BE1C-85F6DF7C849D}" type="pres">
      <dgm:prSet presAssocID="{6BE83103-1E69-4636-8A64-001DF89FE25C}" presName="Name19" presStyleLbl="parChTrans1D3" presStyleIdx="1" presStyleCnt="3"/>
      <dgm:spPr/>
      <dgm:t>
        <a:bodyPr/>
        <a:lstStyle/>
        <a:p>
          <a:endParaRPr lang="fr-FR"/>
        </a:p>
      </dgm:t>
    </dgm:pt>
    <dgm:pt modelId="{F90644BB-D76B-486B-A679-D0B44F49F06C}" type="pres">
      <dgm:prSet presAssocID="{B85C55E8-DC00-4452-AE2F-FD3B6F101DB0}" presName="Name21" presStyleCnt="0"/>
      <dgm:spPr/>
    </dgm:pt>
    <dgm:pt modelId="{291CE112-F487-4377-B6BE-B764FB44B3A8}" type="pres">
      <dgm:prSet presAssocID="{B85C55E8-DC00-4452-AE2F-FD3B6F101DB0}" presName="level2Shape" presStyleLbl="node3" presStyleIdx="1" presStyleCnt="3"/>
      <dgm:spPr/>
      <dgm:t>
        <a:bodyPr/>
        <a:lstStyle/>
        <a:p>
          <a:endParaRPr lang="fr-FR"/>
        </a:p>
      </dgm:t>
    </dgm:pt>
    <dgm:pt modelId="{4BFC2E1C-324B-45FA-A8E7-D51E97AB5240}" type="pres">
      <dgm:prSet presAssocID="{B85C55E8-DC00-4452-AE2F-FD3B6F101DB0}" presName="hierChild3" presStyleCnt="0"/>
      <dgm:spPr/>
    </dgm:pt>
    <dgm:pt modelId="{F1FB2504-0F9D-473E-8B44-10300F1A11E1}" type="pres">
      <dgm:prSet presAssocID="{1D9E493E-E2E3-493F-AFC2-4CACBB43E48B}" presName="Name19" presStyleLbl="parChTrans1D3" presStyleIdx="2" presStyleCnt="3"/>
      <dgm:spPr/>
      <dgm:t>
        <a:bodyPr/>
        <a:lstStyle/>
        <a:p>
          <a:endParaRPr lang="fr-FR"/>
        </a:p>
      </dgm:t>
    </dgm:pt>
    <dgm:pt modelId="{6B1CDD13-1A6D-4B64-BA9B-5651BCF81283}" type="pres">
      <dgm:prSet presAssocID="{E4A921A9-43D7-4B92-8003-0062EC7155B6}" presName="Name21" presStyleCnt="0"/>
      <dgm:spPr/>
    </dgm:pt>
    <dgm:pt modelId="{E533DE6F-B816-475A-9B25-9B3D0EC9742E}" type="pres">
      <dgm:prSet presAssocID="{E4A921A9-43D7-4B92-8003-0062EC7155B6}" presName="level2Shape" presStyleLbl="node3" presStyleIdx="2" presStyleCnt="3"/>
      <dgm:spPr/>
      <dgm:t>
        <a:bodyPr/>
        <a:lstStyle/>
        <a:p>
          <a:endParaRPr lang="fr-FR"/>
        </a:p>
      </dgm:t>
    </dgm:pt>
    <dgm:pt modelId="{C4E3DB04-E7DA-4558-9CAA-6098DF88C00C}" type="pres">
      <dgm:prSet presAssocID="{E4A921A9-43D7-4B92-8003-0062EC7155B6}" presName="hierChild3" presStyleCnt="0"/>
      <dgm:spPr/>
    </dgm:pt>
    <dgm:pt modelId="{3B0DFCC7-28A7-4285-8050-BDC7F14100C9}" type="pres">
      <dgm:prSet presAssocID="{C6A0B151-FAFB-4C43-8430-D615F80962F6}" presName="Name19" presStyleLbl="parChTrans1D4" presStyleIdx="0" presStyleCnt="5"/>
      <dgm:spPr/>
      <dgm:t>
        <a:bodyPr/>
        <a:lstStyle/>
        <a:p>
          <a:endParaRPr lang="fr-FR"/>
        </a:p>
      </dgm:t>
    </dgm:pt>
    <dgm:pt modelId="{5F893858-998A-46FF-A0DE-2FCBA0293941}" type="pres">
      <dgm:prSet presAssocID="{6E42601B-46AB-4DC4-A91E-B5B04589264C}" presName="Name21" presStyleCnt="0"/>
      <dgm:spPr/>
    </dgm:pt>
    <dgm:pt modelId="{72034122-BE3B-49CF-8E70-E5D5BAAFE7E8}" type="pres">
      <dgm:prSet presAssocID="{6E42601B-46AB-4DC4-A91E-B5B04589264C}" presName="level2Shape" presStyleLbl="node4" presStyleIdx="0" presStyleCnt="5"/>
      <dgm:spPr/>
      <dgm:t>
        <a:bodyPr/>
        <a:lstStyle/>
        <a:p>
          <a:endParaRPr lang="fr-FR"/>
        </a:p>
      </dgm:t>
    </dgm:pt>
    <dgm:pt modelId="{5ACF7394-E0BA-4CE3-8B0F-12A13F95D4A1}" type="pres">
      <dgm:prSet presAssocID="{6E42601B-46AB-4DC4-A91E-B5B04589264C}" presName="hierChild3" presStyleCnt="0"/>
      <dgm:spPr/>
    </dgm:pt>
    <dgm:pt modelId="{17981214-3731-45E6-ABF2-5E6CB8D38820}" type="pres">
      <dgm:prSet presAssocID="{D50DB4CD-5C7B-4591-95A6-E42D165EF7AE}" presName="Name19" presStyleLbl="parChTrans1D4" presStyleIdx="1" presStyleCnt="5"/>
      <dgm:spPr/>
      <dgm:t>
        <a:bodyPr/>
        <a:lstStyle/>
        <a:p>
          <a:endParaRPr lang="fr-FR"/>
        </a:p>
      </dgm:t>
    </dgm:pt>
    <dgm:pt modelId="{415441BD-A3E4-48BB-A42E-43B1178A096C}" type="pres">
      <dgm:prSet presAssocID="{DC374117-645D-4B63-B4BA-46484673E6D4}" presName="Name21" presStyleCnt="0"/>
      <dgm:spPr/>
    </dgm:pt>
    <dgm:pt modelId="{D276B5BF-D540-485A-AAE1-FBE8608CEF5D}" type="pres">
      <dgm:prSet presAssocID="{DC374117-645D-4B63-B4BA-46484673E6D4}" presName="level2Shape" presStyleLbl="node4" presStyleIdx="1" presStyleCnt="5"/>
      <dgm:spPr/>
      <dgm:t>
        <a:bodyPr/>
        <a:lstStyle/>
        <a:p>
          <a:endParaRPr lang="fr-FR"/>
        </a:p>
      </dgm:t>
    </dgm:pt>
    <dgm:pt modelId="{F75392B3-AF57-40BB-A0E1-0C972FEA0A13}" type="pres">
      <dgm:prSet presAssocID="{DC374117-645D-4B63-B4BA-46484673E6D4}" presName="hierChild3" presStyleCnt="0"/>
      <dgm:spPr/>
    </dgm:pt>
    <dgm:pt modelId="{2D56CE78-CDFE-49D0-8564-249D7064689D}" type="pres">
      <dgm:prSet presAssocID="{F85181BB-6DFC-43E7-8A79-B4F4F3BA0AF8}" presName="Name19" presStyleLbl="parChTrans1D4" presStyleIdx="2" presStyleCnt="5"/>
      <dgm:spPr/>
      <dgm:t>
        <a:bodyPr/>
        <a:lstStyle/>
        <a:p>
          <a:endParaRPr lang="fr-FR"/>
        </a:p>
      </dgm:t>
    </dgm:pt>
    <dgm:pt modelId="{3895EFBE-8621-4143-9080-0ECF234A2134}" type="pres">
      <dgm:prSet presAssocID="{F61B27C4-E1B1-4D5B-ADC3-F5822405F377}" presName="Name21" presStyleCnt="0"/>
      <dgm:spPr/>
    </dgm:pt>
    <dgm:pt modelId="{CA2F4A59-8D47-431E-BCAF-89AC35873754}" type="pres">
      <dgm:prSet presAssocID="{F61B27C4-E1B1-4D5B-ADC3-F5822405F377}" presName="level2Shape" presStyleLbl="node4" presStyleIdx="2" presStyleCnt="5"/>
      <dgm:spPr/>
      <dgm:t>
        <a:bodyPr/>
        <a:lstStyle/>
        <a:p>
          <a:endParaRPr lang="fr-FR"/>
        </a:p>
      </dgm:t>
    </dgm:pt>
    <dgm:pt modelId="{5560A306-2285-4629-8621-29DE48D548AB}" type="pres">
      <dgm:prSet presAssocID="{F61B27C4-E1B1-4D5B-ADC3-F5822405F377}" presName="hierChild3" presStyleCnt="0"/>
      <dgm:spPr/>
    </dgm:pt>
    <dgm:pt modelId="{D9C37CF4-84EE-4153-B5EE-33801C32F75B}" type="pres">
      <dgm:prSet presAssocID="{48701085-EC14-4DEF-80AF-3050A4A9FCBD}" presName="Name19" presStyleLbl="parChTrans1D4" presStyleIdx="3" presStyleCnt="5"/>
      <dgm:spPr/>
      <dgm:t>
        <a:bodyPr/>
        <a:lstStyle/>
        <a:p>
          <a:endParaRPr lang="fr-FR"/>
        </a:p>
      </dgm:t>
    </dgm:pt>
    <dgm:pt modelId="{F74F02C2-39BE-4F5A-8CA5-6C4789F5B3AE}" type="pres">
      <dgm:prSet presAssocID="{BD630D2C-4891-4F1E-A955-73F847EE6FE9}" presName="Name21" presStyleCnt="0"/>
      <dgm:spPr/>
    </dgm:pt>
    <dgm:pt modelId="{686BF378-1EB0-4363-89AD-B811EFB809B2}" type="pres">
      <dgm:prSet presAssocID="{BD630D2C-4891-4F1E-A955-73F847EE6FE9}" presName="level2Shape" presStyleLbl="node4" presStyleIdx="3" presStyleCnt="5"/>
      <dgm:spPr/>
      <dgm:t>
        <a:bodyPr/>
        <a:lstStyle/>
        <a:p>
          <a:endParaRPr lang="fr-FR"/>
        </a:p>
      </dgm:t>
    </dgm:pt>
    <dgm:pt modelId="{CEF24E0D-4A08-4597-A7ED-5D3022D8AF34}" type="pres">
      <dgm:prSet presAssocID="{BD630D2C-4891-4F1E-A955-73F847EE6FE9}" presName="hierChild3" presStyleCnt="0"/>
      <dgm:spPr/>
    </dgm:pt>
    <dgm:pt modelId="{FA00DEE1-5371-4E01-97AA-0DC1896F8CF5}" type="pres">
      <dgm:prSet presAssocID="{A3AA5F15-7362-4C1C-86FE-45899295EC12}" presName="Name19" presStyleLbl="parChTrans1D4" presStyleIdx="4" presStyleCnt="5"/>
      <dgm:spPr/>
      <dgm:t>
        <a:bodyPr/>
        <a:lstStyle/>
        <a:p>
          <a:endParaRPr lang="fr-FR"/>
        </a:p>
      </dgm:t>
    </dgm:pt>
    <dgm:pt modelId="{14B20982-56FF-434B-A028-0A1AB6235F2A}" type="pres">
      <dgm:prSet presAssocID="{7A51268C-61DD-482A-A6B8-26D3A0603D37}" presName="Name21" presStyleCnt="0"/>
      <dgm:spPr/>
    </dgm:pt>
    <dgm:pt modelId="{B96066C1-D1A9-49A3-96AA-308FDE40AB72}" type="pres">
      <dgm:prSet presAssocID="{7A51268C-61DD-482A-A6B8-26D3A0603D37}" presName="level2Shape" presStyleLbl="node4" presStyleIdx="4" presStyleCnt="5"/>
      <dgm:spPr/>
      <dgm:t>
        <a:bodyPr/>
        <a:lstStyle/>
        <a:p>
          <a:endParaRPr lang="fr-FR"/>
        </a:p>
      </dgm:t>
    </dgm:pt>
    <dgm:pt modelId="{8B91ED06-183F-426E-B14D-DFD5A2A3CA63}" type="pres">
      <dgm:prSet presAssocID="{7A51268C-61DD-482A-A6B8-26D3A0603D37}" presName="hierChild3" presStyleCnt="0"/>
      <dgm:spPr/>
    </dgm:pt>
    <dgm:pt modelId="{BD1575DB-1B93-4B7E-90D9-2172F25EB101}" type="pres">
      <dgm:prSet presAssocID="{F0B24CFF-7C84-4653-BC1B-B3482732C372}" presName="Name19" presStyleLbl="parChTrans1D2" presStyleIdx="1" presStyleCnt="2"/>
      <dgm:spPr/>
      <dgm:t>
        <a:bodyPr/>
        <a:lstStyle/>
        <a:p>
          <a:endParaRPr lang="fr-FR"/>
        </a:p>
      </dgm:t>
    </dgm:pt>
    <dgm:pt modelId="{84EB5219-9B4B-4D7E-BAEE-D870FB5B5F1D}" type="pres">
      <dgm:prSet presAssocID="{B3E66B27-02D7-4EDE-AE92-413E1B4412D8}" presName="Name21" presStyleCnt="0"/>
      <dgm:spPr/>
    </dgm:pt>
    <dgm:pt modelId="{AB90B0C8-4689-4AB9-A3D0-FA5B9ABE072A}" type="pres">
      <dgm:prSet presAssocID="{B3E66B27-02D7-4EDE-AE92-413E1B4412D8}" presName="level2Shape" presStyleLbl="node2" presStyleIdx="1" presStyleCnt="2"/>
      <dgm:spPr/>
      <dgm:t>
        <a:bodyPr/>
        <a:lstStyle/>
        <a:p>
          <a:endParaRPr lang="fr-FR"/>
        </a:p>
      </dgm:t>
    </dgm:pt>
    <dgm:pt modelId="{2BE901D9-96A4-4738-BC31-3FB7DF9E17DD}" type="pres">
      <dgm:prSet presAssocID="{B3E66B27-02D7-4EDE-AE92-413E1B4412D8}" presName="hierChild3" presStyleCnt="0"/>
      <dgm:spPr/>
    </dgm:pt>
    <dgm:pt modelId="{307DD080-0DFF-4E21-8BA9-0314C235B02A}" type="pres">
      <dgm:prSet presAssocID="{20AFFA18-B73C-4A69-9916-F96DF8614EF9}" presName="bgShapesFlow" presStyleCnt="0"/>
      <dgm:spPr/>
    </dgm:pt>
    <dgm:pt modelId="{21AF6227-2AA4-410C-9DEC-EC44D0C48F7B}" type="pres">
      <dgm:prSet presAssocID="{49D1E5A8-1107-4350-B48C-3A647C3F01E3}" presName="rectComp" presStyleCnt="0"/>
      <dgm:spPr/>
    </dgm:pt>
    <dgm:pt modelId="{4D71647D-D233-4C8B-A9CE-AB52CCEE6AF9}" type="pres">
      <dgm:prSet presAssocID="{49D1E5A8-1107-4350-B48C-3A647C3F01E3}" presName="bgRect" presStyleLbl="bgShp" presStyleIdx="0" presStyleCnt="5"/>
      <dgm:spPr/>
      <dgm:t>
        <a:bodyPr/>
        <a:lstStyle/>
        <a:p>
          <a:endParaRPr lang="fr-FR"/>
        </a:p>
      </dgm:t>
    </dgm:pt>
    <dgm:pt modelId="{553B36C6-3B2D-45E5-B30F-4BA17768E697}" type="pres">
      <dgm:prSet presAssocID="{49D1E5A8-1107-4350-B48C-3A647C3F01E3}" presName="bgRectTx" presStyleLbl="bgShp" presStyleIdx="0" presStyleCnt="5">
        <dgm:presLayoutVars>
          <dgm:bulletEnabled val="1"/>
        </dgm:presLayoutVars>
      </dgm:prSet>
      <dgm:spPr/>
      <dgm:t>
        <a:bodyPr/>
        <a:lstStyle/>
        <a:p>
          <a:endParaRPr lang="fr-FR"/>
        </a:p>
      </dgm:t>
    </dgm:pt>
    <dgm:pt modelId="{919E9080-D720-49EF-9DC8-84714BF8EC65}" type="pres">
      <dgm:prSet presAssocID="{49D1E5A8-1107-4350-B48C-3A647C3F01E3}" presName="spComp" presStyleCnt="0"/>
      <dgm:spPr/>
    </dgm:pt>
    <dgm:pt modelId="{59928BDE-7136-4ADA-8E3E-4DDF727C7AEB}" type="pres">
      <dgm:prSet presAssocID="{49D1E5A8-1107-4350-B48C-3A647C3F01E3}" presName="vSp" presStyleCnt="0"/>
      <dgm:spPr/>
    </dgm:pt>
    <dgm:pt modelId="{74C5CAB9-43E3-4336-98C5-F7FE8E38A979}" type="pres">
      <dgm:prSet presAssocID="{CC5E6E9D-C7C0-4DEA-9368-74B76E3610AA}" presName="rectComp" presStyleCnt="0"/>
      <dgm:spPr/>
    </dgm:pt>
    <dgm:pt modelId="{D1007BCB-70D0-403E-92CA-8E3EE7B40D8F}" type="pres">
      <dgm:prSet presAssocID="{CC5E6E9D-C7C0-4DEA-9368-74B76E3610AA}" presName="bgRect" presStyleLbl="bgShp" presStyleIdx="1" presStyleCnt="5"/>
      <dgm:spPr/>
      <dgm:t>
        <a:bodyPr/>
        <a:lstStyle/>
        <a:p>
          <a:endParaRPr lang="fr-FR"/>
        </a:p>
      </dgm:t>
    </dgm:pt>
    <dgm:pt modelId="{1C36F8D2-1CFD-47C6-BC41-6100DBEADF60}" type="pres">
      <dgm:prSet presAssocID="{CC5E6E9D-C7C0-4DEA-9368-74B76E3610AA}" presName="bgRectTx" presStyleLbl="bgShp" presStyleIdx="1" presStyleCnt="5">
        <dgm:presLayoutVars>
          <dgm:bulletEnabled val="1"/>
        </dgm:presLayoutVars>
      </dgm:prSet>
      <dgm:spPr/>
      <dgm:t>
        <a:bodyPr/>
        <a:lstStyle/>
        <a:p>
          <a:endParaRPr lang="fr-FR"/>
        </a:p>
      </dgm:t>
    </dgm:pt>
    <dgm:pt modelId="{ACB9AD0A-2287-44BE-B11C-0FF5157E5FFD}" type="pres">
      <dgm:prSet presAssocID="{CC5E6E9D-C7C0-4DEA-9368-74B76E3610AA}" presName="spComp" presStyleCnt="0"/>
      <dgm:spPr/>
    </dgm:pt>
    <dgm:pt modelId="{EB78E2F1-C646-4264-A656-CDCB2F0F04E2}" type="pres">
      <dgm:prSet presAssocID="{CC5E6E9D-C7C0-4DEA-9368-74B76E3610AA}" presName="vSp" presStyleCnt="0"/>
      <dgm:spPr/>
    </dgm:pt>
    <dgm:pt modelId="{064AD46E-58A1-498E-A8C3-391CA084EBD9}" type="pres">
      <dgm:prSet presAssocID="{3049C552-09B3-41DD-89DF-5EAB6A4CF9B9}" presName="rectComp" presStyleCnt="0"/>
      <dgm:spPr/>
    </dgm:pt>
    <dgm:pt modelId="{66E7740E-F4E2-47AB-A337-8C9246029CA5}" type="pres">
      <dgm:prSet presAssocID="{3049C552-09B3-41DD-89DF-5EAB6A4CF9B9}" presName="bgRect" presStyleLbl="bgShp" presStyleIdx="2" presStyleCnt="5"/>
      <dgm:spPr/>
      <dgm:t>
        <a:bodyPr/>
        <a:lstStyle/>
        <a:p>
          <a:endParaRPr lang="fr-FR"/>
        </a:p>
      </dgm:t>
    </dgm:pt>
    <dgm:pt modelId="{55221B83-3EC7-4010-9D86-D557493DC350}" type="pres">
      <dgm:prSet presAssocID="{3049C552-09B3-41DD-89DF-5EAB6A4CF9B9}" presName="bgRectTx" presStyleLbl="bgShp" presStyleIdx="2" presStyleCnt="5">
        <dgm:presLayoutVars>
          <dgm:bulletEnabled val="1"/>
        </dgm:presLayoutVars>
      </dgm:prSet>
      <dgm:spPr/>
      <dgm:t>
        <a:bodyPr/>
        <a:lstStyle/>
        <a:p>
          <a:endParaRPr lang="fr-FR"/>
        </a:p>
      </dgm:t>
    </dgm:pt>
    <dgm:pt modelId="{0EBDD3B4-DDB0-4233-941F-8B0B0CB802F0}" type="pres">
      <dgm:prSet presAssocID="{3049C552-09B3-41DD-89DF-5EAB6A4CF9B9}" presName="spComp" presStyleCnt="0"/>
      <dgm:spPr/>
    </dgm:pt>
    <dgm:pt modelId="{9191CF03-FEA6-4590-837E-BD9D9C1F312B}" type="pres">
      <dgm:prSet presAssocID="{3049C552-09B3-41DD-89DF-5EAB6A4CF9B9}" presName="vSp" presStyleCnt="0"/>
      <dgm:spPr/>
    </dgm:pt>
    <dgm:pt modelId="{50A23567-125C-4E32-8ADE-2A89D82B705C}" type="pres">
      <dgm:prSet presAssocID="{C5140C75-9483-406A-9E29-F5ED17D98E90}" presName="rectComp" presStyleCnt="0"/>
      <dgm:spPr/>
    </dgm:pt>
    <dgm:pt modelId="{D8920DCD-1A98-4BF6-B562-9C6B801651B4}" type="pres">
      <dgm:prSet presAssocID="{C5140C75-9483-406A-9E29-F5ED17D98E90}" presName="bgRect" presStyleLbl="bgShp" presStyleIdx="3" presStyleCnt="5"/>
      <dgm:spPr/>
      <dgm:t>
        <a:bodyPr/>
        <a:lstStyle/>
        <a:p>
          <a:endParaRPr lang="fr-FR"/>
        </a:p>
      </dgm:t>
    </dgm:pt>
    <dgm:pt modelId="{3F8B5EE3-E681-435F-A14B-80F3AD23E682}" type="pres">
      <dgm:prSet presAssocID="{C5140C75-9483-406A-9E29-F5ED17D98E90}" presName="bgRectTx" presStyleLbl="bgShp" presStyleIdx="3" presStyleCnt="5">
        <dgm:presLayoutVars>
          <dgm:bulletEnabled val="1"/>
        </dgm:presLayoutVars>
      </dgm:prSet>
      <dgm:spPr/>
      <dgm:t>
        <a:bodyPr/>
        <a:lstStyle/>
        <a:p>
          <a:endParaRPr lang="fr-FR"/>
        </a:p>
      </dgm:t>
    </dgm:pt>
    <dgm:pt modelId="{96E7EB90-46D5-4CB8-8DE8-58CF4246B6B9}" type="pres">
      <dgm:prSet presAssocID="{C5140C75-9483-406A-9E29-F5ED17D98E90}" presName="spComp" presStyleCnt="0"/>
      <dgm:spPr/>
    </dgm:pt>
    <dgm:pt modelId="{C1F22BCB-21DD-4E0A-B858-54631E10DEE2}" type="pres">
      <dgm:prSet presAssocID="{C5140C75-9483-406A-9E29-F5ED17D98E90}" presName="vSp" presStyleCnt="0"/>
      <dgm:spPr/>
    </dgm:pt>
    <dgm:pt modelId="{41EFF4BD-6F79-4C2A-86C0-D2261CFA87A2}" type="pres">
      <dgm:prSet presAssocID="{7EFA2E1E-DFA8-47F9-9391-2F328770B2D0}" presName="rectComp" presStyleCnt="0"/>
      <dgm:spPr/>
    </dgm:pt>
    <dgm:pt modelId="{8D93C97E-E1E3-4014-A952-6F7131AB9419}" type="pres">
      <dgm:prSet presAssocID="{7EFA2E1E-DFA8-47F9-9391-2F328770B2D0}" presName="bgRect" presStyleLbl="bgShp" presStyleIdx="4" presStyleCnt="5"/>
      <dgm:spPr/>
      <dgm:t>
        <a:bodyPr/>
        <a:lstStyle/>
        <a:p>
          <a:endParaRPr lang="fr-FR"/>
        </a:p>
      </dgm:t>
    </dgm:pt>
    <dgm:pt modelId="{492F4B41-4CA6-4B55-BA08-AA7C2D334333}" type="pres">
      <dgm:prSet presAssocID="{7EFA2E1E-DFA8-47F9-9391-2F328770B2D0}" presName="bgRectTx" presStyleLbl="bgShp" presStyleIdx="4" presStyleCnt="5">
        <dgm:presLayoutVars>
          <dgm:bulletEnabled val="1"/>
        </dgm:presLayoutVars>
      </dgm:prSet>
      <dgm:spPr/>
      <dgm:t>
        <a:bodyPr/>
        <a:lstStyle/>
        <a:p>
          <a:endParaRPr lang="fr-FR"/>
        </a:p>
      </dgm:t>
    </dgm:pt>
  </dgm:ptLst>
  <dgm:cxnLst>
    <dgm:cxn modelId="{91BE3469-1E02-409B-B3EF-7C3643BA07ED}" type="presOf" srcId="{49D1E5A8-1107-4350-B48C-3A647C3F01E3}" destId="{4D71647D-D233-4C8B-A9CE-AB52CCEE6AF9}" srcOrd="0" destOrd="0" presId="urn:microsoft.com/office/officeart/2005/8/layout/hierarchy6"/>
    <dgm:cxn modelId="{B2D2864E-3E5F-4D2D-878C-84DBA767736A}" type="presOf" srcId="{6BE83103-1E69-4636-8A64-001DF89FE25C}" destId="{C6B4A9DD-4909-4483-BE1C-85F6DF7C849D}" srcOrd="0" destOrd="0" presId="urn:microsoft.com/office/officeart/2005/8/layout/hierarchy6"/>
    <dgm:cxn modelId="{BF911B6C-E4CF-4109-9867-474E7556EA1C}" srcId="{20AFFA18-B73C-4A69-9916-F96DF8614EF9}" destId="{7EFA2E1E-DFA8-47F9-9391-2F328770B2D0}" srcOrd="5" destOrd="0" parTransId="{A18FB82F-3563-4CA0-93C8-6F474F036A6A}" sibTransId="{6823ED2E-198B-4D0F-9673-E303B1CE2121}"/>
    <dgm:cxn modelId="{7C167DD0-077A-4128-AC10-3FC795A1F6E4}" type="presOf" srcId="{C5140C75-9483-406A-9E29-F5ED17D98E90}" destId="{D8920DCD-1A98-4BF6-B562-9C6B801651B4}" srcOrd="0" destOrd="0" presId="urn:microsoft.com/office/officeart/2005/8/layout/hierarchy6"/>
    <dgm:cxn modelId="{78C18AF7-D026-4755-B17E-E55459137CA4}" type="presOf" srcId="{20AFFA18-B73C-4A69-9916-F96DF8614EF9}" destId="{634FA70C-A400-4408-9BC4-B1B880555FAF}" srcOrd="0" destOrd="0" presId="urn:microsoft.com/office/officeart/2005/8/layout/hierarchy6"/>
    <dgm:cxn modelId="{1D0ECB3F-4881-44F2-89C0-913E5EABE9DE}" type="presOf" srcId="{DC374117-645D-4B63-B4BA-46484673E6D4}" destId="{D276B5BF-D540-485A-AAE1-FBE8608CEF5D}" srcOrd="0" destOrd="0" presId="urn:microsoft.com/office/officeart/2005/8/layout/hierarchy6"/>
    <dgm:cxn modelId="{6057214D-D3A1-471E-B8B7-3A9CD28968D4}" type="presOf" srcId="{49D1E5A8-1107-4350-B48C-3A647C3F01E3}" destId="{553B36C6-3B2D-45E5-B30F-4BA17768E697}" srcOrd="1" destOrd="0" presId="urn:microsoft.com/office/officeart/2005/8/layout/hierarchy6"/>
    <dgm:cxn modelId="{D0560E98-081A-4B2E-9A22-EEFF5589B281}" srcId="{6E42601B-46AB-4DC4-A91E-B5B04589264C}" destId="{F61B27C4-E1B1-4D5B-ADC3-F5822405F377}" srcOrd="1" destOrd="0" parTransId="{F85181BB-6DFC-43E7-8A79-B4F4F3BA0AF8}" sibTransId="{DE34BB70-A63F-443C-8049-60E665D4D133}"/>
    <dgm:cxn modelId="{1940AEE9-2F68-4938-97D4-0548D30AA817}" type="presOf" srcId="{48701085-EC14-4DEF-80AF-3050A4A9FCBD}" destId="{D9C37CF4-84EE-4153-B5EE-33801C32F75B}" srcOrd="0" destOrd="0" presId="urn:microsoft.com/office/officeart/2005/8/layout/hierarchy6"/>
    <dgm:cxn modelId="{0C9EAA1A-7B0D-42E5-A874-F4572EF6976A}" type="presOf" srcId="{6E42601B-46AB-4DC4-A91E-B5B04589264C}" destId="{72034122-BE3B-49CF-8E70-E5D5BAAFE7E8}" srcOrd="0" destOrd="0" presId="urn:microsoft.com/office/officeart/2005/8/layout/hierarchy6"/>
    <dgm:cxn modelId="{B1C17AF6-623D-4C38-AC26-245A82A40655}" type="presOf" srcId="{CC5E6E9D-C7C0-4DEA-9368-74B76E3610AA}" destId="{D1007BCB-70D0-403E-92CA-8E3EE7B40D8F}" srcOrd="0" destOrd="0" presId="urn:microsoft.com/office/officeart/2005/8/layout/hierarchy6"/>
    <dgm:cxn modelId="{F5F21C76-8207-4689-A3BD-F58281390E08}" srcId="{20AFFA18-B73C-4A69-9916-F96DF8614EF9}" destId="{C5140C75-9483-406A-9E29-F5ED17D98E90}" srcOrd="4" destOrd="0" parTransId="{EEDB7B22-DAD7-4387-A91A-33383D4F7359}" sibTransId="{61483C92-2EC0-445D-8AD3-24D3140562E6}"/>
    <dgm:cxn modelId="{6419ACBD-A201-40BB-B7F2-4D3C666EED55}" srcId="{20AFFA18-B73C-4A69-9916-F96DF8614EF9}" destId="{CC5E6E9D-C7C0-4DEA-9368-74B76E3610AA}" srcOrd="2" destOrd="0" parTransId="{27C6B25F-523F-4DEC-8324-5C5165A37F08}" sibTransId="{9171AAE6-1444-4AFE-8ED5-7289508A6E60}"/>
    <dgm:cxn modelId="{4E6FB253-127C-4CFD-B117-43DEF6019216}" srcId="{20AFFA18-B73C-4A69-9916-F96DF8614EF9}" destId="{E1F22EBE-76F5-4B32-B57A-15FAEEA91AB0}" srcOrd="0" destOrd="0" parTransId="{5FDC4521-6518-44A4-B0BD-5CA14EADA9E0}" sibTransId="{15BEDF38-1BDC-487C-96BF-6B7577E947B7}"/>
    <dgm:cxn modelId="{BC503204-1FDA-4594-8B04-9918F9195CB9}" type="presOf" srcId="{F85181BB-6DFC-43E7-8A79-B4F4F3BA0AF8}" destId="{2D56CE78-CDFE-49D0-8564-249D7064689D}" srcOrd="0" destOrd="0" presId="urn:microsoft.com/office/officeart/2005/8/layout/hierarchy6"/>
    <dgm:cxn modelId="{0F400935-C26F-49D3-BDAF-808DCEF1B6C2}" type="presOf" srcId="{7A51268C-61DD-482A-A6B8-26D3A0603D37}" destId="{B96066C1-D1A9-49A3-96AA-308FDE40AB72}" srcOrd="0" destOrd="0" presId="urn:microsoft.com/office/officeart/2005/8/layout/hierarchy6"/>
    <dgm:cxn modelId="{8FDA5A94-11F1-44AF-B85F-02B14A8A5089}" srcId="{20AFFA18-B73C-4A69-9916-F96DF8614EF9}" destId="{49D1E5A8-1107-4350-B48C-3A647C3F01E3}" srcOrd="1" destOrd="0" parTransId="{596224B8-8DAE-4891-B42B-8734EED42F4E}" sibTransId="{E228B528-62FA-4967-BAD4-21CA65065376}"/>
    <dgm:cxn modelId="{E148524F-2635-4679-A2FC-DE7C82E65C2E}" srcId="{6E42601B-46AB-4DC4-A91E-B5B04589264C}" destId="{BD630D2C-4891-4F1E-A955-73F847EE6FE9}" srcOrd="2" destOrd="0" parTransId="{48701085-EC14-4DEF-80AF-3050A4A9FCBD}" sibTransId="{886614F3-1BB8-47AF-900F-847FC8219DE1}"/>
    <dgm:cxn modelId="{8676CD93-C57B-4265-8911-9AE812DA573F}" type="presOf" srcId="{D50DB4CD-5C7B-4591-95A6-E42D165EF7AE}" destId="{17981214-3731-45E6-ABF2-5E6CB8D38820}" srcOrd="0" destOrd="0" presId="urn:microsoft.com/office/officeart/2005/8/layout/hierarchy6"/>
    <dgm:cxn modelId="{36ADA9EA-3D79-45D6-A7C5-FCFB72272ADF}" type="presOf" srcId="{B38EC14E-3251-4215-9436-AF190F66DF22}" destId="{1C8E37CA-B33F-40CE-9AF0-F98A5F1BEC1A}" srcOrd="0" destOrd="0" presId="urn:microsoft.com/office/officeart/2005/8/layout/hierarchy6"/>
    <dgm:cxn modelId="{ABBA4DF9-6921-4BF3-BA2A-FC66539337C7}" srcId="{5535FF31-115D-49D8-B16B-CD8FB7CE7F79}" destId="{B9261C19-6325-4C8D-AA12-504845458FFC}" srcOrd="0" destOrd="0" parTransId="{E2C8BA83-EFA5-4F98-A604-196D39C030C8}" sibTransId="{D533F96F-120F-48C8-BE35-77E7A62FDAF2}"/>
    <dgm:cxn modelId="{9A273460-DF09-4192-AD9E-3E6151952E6F}" type="presOf" srcId="{3049C552-09B3-41DD-89DF-5EAB6A4CF9B9}" destId="{55221B83-3EC7-4010-9D86-D557493DC350}" srcOrd="1" destOrd="0" presId="urn:microsoft.com/office/officeart/2005/8/layout/hierarchy6"/>
    <dgm:cxn modelId="{3E5B6E5A-1C85-4494-80A9-ED8E23693EED}" type="presOf" srcId="{E1F22EBE-76F5-4B32-B57A-15FAEEA91AB0}" destId="{A0C47374-665A-481E-B8B4-D56193C16D29}" srcOrd="0" destOrd="0" presId="urn:microsoft.com/office/officeart/2005/8/layout/hierarchy6"/>
    <dgm:cxn modelId="{A0A9881F-F967-4B4A-8D7D-8F0FBBE90881}" type="presOf" srcId="{BD630D2C-4891-4F1E-A955-73F847EE6FE9}" destId="{686BF378-1EB0-4363-89AD-B811EFB809B2}" srcOrd="0" destOrd="0" presId="urn:microsoft.com/office/officeart/2005/8/layout/hierarchy6"/>
    <dgm:cxn modelId="{EB7BEEF3-1416-4C4B-96D9-2C0142A62E1B}" type="presOf" srcId="{C6A0B151-FAFB-4C43-8430-D615F80962F6}" destId="{3B0DFCC7-28A7-4285-8050-BDC7F14100C9}" srcOrd="0" destOrd="0" presId="urn:microsoft.com/office/officeart/2005/8/layout/hierarchy6"/>
    <dgm:cxn modelId="{37E118D4-6A7A-4E6A-9F30-35347FFA76E7}" type="presOf" srcId="{5535FF31-115D-49D8-B16B-CD8FB7CE7F79}" destId="{A181803D-09A5-4C73-9990-C77FF178CA5C}" srcOrd="0" destOrd="0" presId="urn:microsoft.com/office/officeart/2005/8/layout/hierarchy6"/>
    <dgm:cxn modelId="{FF7B4E0A-E7AD-4B16-A53D-669A593E03D6}" type="presOf" srcId="{F0B24CFF-7C84-4653-BC1B-B3482732C372}" destId="{BD1575DB-1B93-4B7E-90D9-2172F25EB101}" srcOrd="0" destOrd="0" presId="urn:microsoft.com/office/officeart/2005/8/layout/hierarchy6"/>
    <dgm:cxn modelId="{F7DD39E4-EA7A-4665-A563-C7DCEAF75337}" srcId="{5535FF31-115D-49D8-B16B-CD8FB7CE7F79}" destId="{E4A921A9-43D7-4B92-8003-0062EC7155B6}" srcOrd="2" destOrd="0" parTransId="{1D9E493E-E2E3-493F-AFC2-4CACBB43E48B}" sibTransId="{51846B97-4E80-4312-A4CD-B035E6D6C8B4}"/>
    <dgm:cxn modelId="{2A4D237B-605D-452C-8970-6E59B73796F5}" type="presOf" srcId="{E2C8BA83-EFA5-4F98-A604-196D39C030C8}" destId="{50F71E64-11C4-4060-A3CC-B0338CE2B6FF}" srcOrd="0" destOrd="0" presId="urn:microsoft.com/office/officeart/2005/8/layout/hierarchy6"/>
    <dgm:cxn modelId="{03EECE03-35E3-4278-B2DF-4D8711721DA7}" srcId="{E1F22EBE-76F5-4B32-B57A-15FAEEA91AB0}" destId="{5535FF31-115D-49D8-B16B-CD8FB7CE7F79}" srcOrd="0" destOrd="0" parTransId="{B38EC14E-3251-4215-9436-AF190F66DF22}" sibTransId="{E2DE1A49-0E92-4538-9F96-69F28F204A0D}"/>
    <dgm:cxn modelId="{A2834FF6-D623-4C06-9419-C6913C278443}" type="presOf" srcId="{E4A921A9-43D7-4B92-8003-0062EC7155B6}" destId="{E533DE6F-B816-475A-9B25-9B3D0EC9742E}" srcOrd="0" destOrd="0" presId="urn:microsoft.com/office/officeart/2005/8/layout/hierarchy6"/>
    <dgm:cxn modelId="{35DBAE00-206C-4958-B84B-675E9972823A}" type="presOf" srcId="{B9261C19-6325-4C8D-AA12-504845458FFC}" destId="{0E45273B-0D5D-4E61-9569-C705117C0DBE}" srcOrd="0" destOrd="0" presId="urn:microsoft.com/office/officeart/2005/8/layout/hierarchy6"/>
    <dgm:cxn modelId="{3214BB77-E7A1-44FE-AA85-FDCFF9A0B72C}" srcId="{20AFFA18-B73C-4A69-9916-F96DF8614EF9}" destId="{3049C552-09B3-41DD-89DF-5EAB6A4CF9B9}" srcOrd="3" destOrd="0" parTransId="{546B54AA-AEC3-4B82-84E8-AEAA5C243457}" sibTransId="{A30C778C-7A27-412A-AD31-7C7DDD980AAA}"/>
    <dgm:cxn modelId="{7EAA5214-0BA5-4CDD-BFCA-45EF91BE972A}" type="presOf" srcId="{1D9E493E-E2E3-493F-AFC2-4CACBB43E48B}" destId="{F1FB2504-0F9D-473E-8B44-10300F1A11E1}" srcOrd="0" destOrd="0" presId="urn:microsoft.com/office/officeart/2005/8/layout/hierarchy6"/>
    <dgm:cxn modelId="{73BC08FC-712C-4910-9D93-BBC7DD43A0AD}" srcId="{5535FF31-115D-49D8-B16B-CD8FB7CE7F79}" destId="{B85C55E8-DC00-4452-AE2F-FD3B6F101DB0}" srcOrd="1" destOrd="0" parTransId="{6BE83103-1E69-4636-8A64-001DF89FE25C}" sibTransId="{C3819E1B-D4BC-4DFA-8A86-D3C89FFF0D76}"/>
    <dgm:cxn modelId="{D268F748-CBC6-4019-85DD-0C92582F5DC3}" type="presOf" srcId="{A3AA5F15-7362-4C1C-86FE-45899295EC12}" destId="{FA00DEE1-5371-4E01-97AA-0DC1896F8CF5}" srcOrd="0" destOrd="0" presId="urn:microsoft.com/office/officeart/2005/8/layout/hierarchy6"/>
    <dgm:cxn modelId="{A2A2AAA2-BFF9-4F5A-B089-6E85BAC49959}" srcId="{E4A921A9-43D7-4B92-8003-0062EC7155B6}" destId="{7A51268C-61DD-482A-A6B8-26D3A0603D37}" srcOrd="1" destOrd="0" parTransId="{A3AA5F15-7362-4C1C-86FE-45899295EC12}" sibTransId="{7869E493-5F95-49AD-B9DA-040973E3638C}"/>
    <dgm:cxn modelId="{DAEACC5F-29A6-4861-94DC-7DE8C6F694F0}" type="presOf" srcId="{B3E66B27-02D7-4EDE-AE92-413E1B4412D8}" destId="{AB90B0C8-4689-4AB9-A3D0-FA5B9ABE072A}" srcOrd="0" destOrd="0" presId="urn:microsoft.com/office/officeart/2005/8/layout/hierarchy6"/>
    <dgm:cxn modelId="{DE6F4557-C044-4B00-AF25-FFF47CE3C649}" type="presOf" srcId="{C5140C75-9483-406A-9E29-F5ED17D98E90}" destId="{3F8B5EE3-E681-435F-A14B-80F3AD23E682}" srcOrd="1" destOrd="0" presId="urn:microsoft.com/office/officeart/2005/8/layout/hierarchy6"/>
    <dgm:cxn modelId="{4F796345-71A6-4935-B7C2-690476A36040}" type="presOf" srcId="{CC5E6E9D-C7C0-4DEA-9368-74B76E3610AA}" destId="{1C36F8D2-1CFD-47C6-BC41-6100DBEADF60}" srcOrd="1" destOrd="0" presId="urn:microsoft.com/office/officeart/2005/8/layout/hierarchy6"/>
    <dgm:cxn modelId="{CD4DBEE8-A126-4E6C-83E2-E6054F8B7617}" type="presOf" srcId="{F61B27C4-E1B1-4D5B-ADC3-F5822405F377}" destId="{CA2F4A59-8D47-431E-BCAF-89AC35873754}" srcOrd="0" destOrd="0" presId="urn:microsoft.com/office/officeart/2005/8/layout/hierarchy6"/>
    <dgm:cxn modelId="{5B4DD185-2575-4FD1-B52F-1F90A347BB19}" srcId="{6E42601B-46AB-4DC4-A91E-B5B04589264C}" destId="{DC374117-645D-4B63-B4BA-46484673E6D4}" srcOrd="0" destOrd="0" parTransId="{D50DB4CD-5C7B-4591-95A6-E42D165EF7AE}" sibTransId="{C7900E9B-14D6-4500-8DD8-86189D8872F3}"/>
    <dgm:cxn modelId="{734609FC-83DB-4D0D-8EEC-88ABD9CAC101}" srcId="{E1F22EBE-76F5-4B32-B57A-15FAEEA91AB0}" destId="{B3E66B27-02D7-4EDE-AE92-413E1B4412D8}" srcOrd="1" destOrd="0" parTransId="{F0B24CFF-7C84-4653-BC1B-B3482732C372}" sibTransId="{FF450939-41FF-4FB1-ABA4-2A1939982E27}"/>
    <dgm:cxn modelId="{47410E48-8D8B-4743-B014-8622E730C046}" type="presOf" srcId="{B85C55E8-DC00-4452-AE2F-FD3B6F101DB0}" destId="{291CE112-F487-4377-B6BE-B764FB44B3A8}" srcOrd="0" destOrd="0" presId="urn:microsoft.com/office/officeart/2005/8/layout/hierarchy6"/>
    <dgm:cxn modelId="{2622DFDD-EDD3-4EF3-9B60-08AEB3F1047F}" type="presOf" srcId="{7EFA2E1E-DFA8-47F9-9391-2F328770B2D0}" destId="{8D93C97E-E1E3-4014-A952-6F7131AB9419}" srcOrd="0" destOrd="0" presId="urn:microsoft.com/office/officeart/2005/8/layout/hierarchy6"/>
    <dgm:cxn modelId="{8A2B13B5-E0DD-4821-9DEC-A8FC96B299D3}" srcId="{E4A921A9-43D7-4B92-8003-0062EC7155B6}" destId="{6E42601B-46AB-4DC4-A91E-B5B04589264C}" srcOrd="0" destOrd="0" parTransId="{C6A0B151-FAFB-4C43-8430-D615F80962F6}" sibTransId="{901B67C6-13FA-408C-AEDE-97236AB28A17}"/>
    <dgm:cxn modelId="{78832BD0-B9C6-4394-9528-878E0AE0C4B9}" type="presOf" srcId="{3049C552-09B3-41DD-89DF-5EAB6A4CF9B9}" destId="{66E7740E-F4E2-47AB-A337-8C9246029CA5}" srcOrd="0" destOrd="0" presId="urn:microsoft.com/office/officeart/2005/8/layout/hierarchy6"/>
    <dgm:cxn modelId="{DC788E69-EA21-45F3-A320-F0EF5135814F}" type="presOf" srcId="{7EFA2E1E-DFA8-47F9-9391-2F328770B2D0}" destId="{492F4B41-4CA6-4B55-BA08-AA7C2D334333}" srcOrd="1" destOrd="0" presId="urn:microsoft.com/office/officeart/2005/8/layout/hierarchy6"/>
    <dgm:cxn modelId="{2A2D4825-ADBA-4552-9073-B54B96DDF760}" type="presParOf" srcId="{634FA70C-A400-4408-9BC4-B1B880555FAF}" destId="{1411ACFE-8F86-40E7-B278-4E5A75461233}" srcOrd="0" destOrd="0" presId="urn:microsoft.com/office/officeart/2005/8/layout/hierarchy6"/>
    <dgm:cxn modelId="{FB324FD5-B427-4CC6-A0AA-52413B48936B}" type="presParOf" srcId="{1411ACFE-8F86-40E7-B278-4E5A75461233}" destId="{F741C3C6-9B62-449F-93B4-EB615A7A3658}" srcOrd="0" destOrd="0" presId="urn:microsoft.com/office/officeart/2005/8/layout/hierarchy6"/>
    <dgm:cxn modelId="{B5D0C043-C361-4021-8C43-0CF82B5C0E16}" type="presParOf" srcId="{1411ACFE-8F86-40E7-B278-4E5A75461233}" destId="{671F52B6-554A-455F-B0E8-75D2C884F5E1}" srcOrd="1" destOrd="0" presId="urn:microsoft.com/office/officeart/2005/8/layout/hierarchy6"/>
    <dgm:cxn modelId="{4CEBA918-F8D7-4C3A-A8DD-0956FAAF18AE}" type="presParOf" srcId="{671F52B6-554A-455F-B0E8-75D2C884F5E1}" destId="{B0ED968F-1333-4FBA-907D-016B5C0B055F}" srcOrd="0" destOrd="0" presId="urn:microsoft.com/office/officeart/2005/8/layout/hierarchy6"/>
    <dgm:cxn modelId="{5BD221FF-7CB2-42DF-AB3A-474501DE0F96}" type="presParOf" srcId="{B0ED968F-1333-4FBA-907D-016B5C0B055F}" destId="{A0C47374-665A-481E-B8B4-D56193C16D29}" srcOrd="0" destOrd="0" presId="urn:microsoft.com/office/officeart/2005/8/layout/hierarchy6"/>
    <dgm:cxn modelId="{02079C86-98A4-4B1E-87D4-717BB5FEF5E0}" type="presParOf" srcId="{B0ED968F-1333-4FBA-907D-016B5C0B055F}" destId="{A3D73286-C941-4759-B4B5-73728E23D013}" srcOrd="1" destOrd="0" presId="urn:microsoft.com/office/officeart/2005/8/layout/hierarchy6"/>
    <dgm:cxn modelId="{C988E9A6-3C25-4589-8B54-B0987054E7B9}" type="presParOf" srcId="{A3D73286-C941-4759-B4B5-73728E23D013}" destId="{1C8E37CA-B33F-40CE-9AF0-F98A5F1BEC1A}" srcOrd="0" destOrd="0" presId="urn:microsoft.com/office/officeart/2005/8/layout/hierarchy6"/>
    <dgm:cxn modelId="{390DE3B0-CE12-40A8-86F8-0E68F96A960F}" type="presParOf" srcId="{A3D73286-C941-4759-B4B5-73728E23D013}" destId="{11B650F5-7792-4A8F-9652-C886284DFCA7}" srcOrd="1" destOrd="0" presId="urn:microsoft.com/office/officeart/2005/8/layout/hierarchy6"/>
    <dgm:cxn modelId="{69F89649-F268-445F-BA6C-B1A6D7B5C8B3}" type="presParOf" srcId="{11B650F5-7792-4A8F-9652-C886284DFCA7}" destId="{A181803D-09A5-4C73-9990-C77FF178CA5C}" srcOrd="0" destOrd="0" presId="urn:microsoft.com/office/officeart/2005/8/layout/hierarchy6"/>
    <dgm:cxn modelId="{063CF5F4-2060-46E5-A1BF-A1F6A68204FF}" type="presParOf" srcId="{11B650F5-7792-4A8F-9652-C886284DFCA7}" destId="{4A4AFCE3-ACE7-4862-9784-592F80277D16}" srcOrd="1" destOrd="0" presId="urn:microsoft.com/office/officeart/2005/8/layout/hierarchy6"/>
    <dgm:cxn modelId="{D68D5E39-11B6-4CCB-BA92-FE87D170B134}" type="presParOf" srcId="{4A4AFCE3-ACE7-4862-9784-592F80277D16}" destId="{50F71E64-11C4-4060-A3CC-B0338CE2B6FF}" srcOrd="0" destOrd="0" presId="urn:microsoft.com/office/officeart/2005/8/layout/hierarchy6"/>
    <dgm:cxn modelId="{CA01F005-D65B-4FA2-97BE-E078F1A1EF0A}" type="presParOf" srcId="{4A4AFCE3-ACE7-4862-9784-592F80277D16}" destId="{59E79341-F2E9-4F74-AF91-A51C6DDFDCB6}" srcOrd="1" destOrd="0" presId="urn:microsoft.com/office/officeart/2005/8/layout/hierarchy6"/>
    <dgm:cxn modelId="{D217E6CA-2614-43B5-9DBF-A250A6D68E87}" type="presParOf" srcId="{59E79341-F2E9-4F74-AF91-A51C6DDFDCB6}" destId="{0E45273B-0D5D-4E61-9569-C705117C0DBE}" srcOrd="0" destOrd="0" presId="urn:microsoft.com/office/officeart/2005/8/layout/hierarchy6"/>
    <dgm:cxn modelId="{B21FD04C-F43C-4D3D-AC53-9D03ECA4D024}" type="presParOf" srcId="{59E79341-F2E9-4F74-AF91-A51C6DDFDCB6}" destId="{212CC00B-E3D4-41B1-A6C7-6669669BC15E}" srcOrd="1" destOrd="0" presId="urn:microsoft.com/office/officeart/2005/8/layout/hierarchy6"/>
    <dgm:cxn modelId="{2BF49E9E-355F-44BE-8674-F842A7E85D35}" type="presParOf" srcId="{4A4AFCE3-ACE7-4862-9784-592F80277D16}" destId="{C6B4A9DD-4909-4483-BE1C-85F6DF7C849D}" srcOrd="2" destOrd="0" presId="urn:microsoft.com/office/officeart/2005/8/layout/hierarchy6"/>
    <dgm:cxn modelId="{F0CA0EB4-CFAE-41F4-BCB9-4B267B79054A}" type="presParOf" srcId="{4A4AFCE3-ACE7-4862-9784-592F80277D16}" destId="{F90644BB-D76B-486B-A679-D0B44F49F06C}" srcOrd="3" destOrd="0" presId="urn:microsoft.com/office/officeart/2005/8/layout/hierarchy6"/>
    <dgm:cxn modelId="{1EF5B96B-0A6F-4370-B2E0-54067FB5BEFF}" type="presParOf" srcId="{F90644BB-D76B-486B-A679-D0B44F49F06C}" destId="{291CE112-F487-4377-B6BE-B764FB44B3A8}" srcOrd="0" destOrd="0" presId="urn:microsoft.com/office/officeart/2005/8/layout/hierarchy6"/>
    <dgm:cxn modelId="{A7582A61-32EC-48D5-94B8-AAAC688F8014}" type="presParOf" srcId="{F90644BB-D76B-486B-A679-D0B44F49F06C}" destId="{4BFC2E1C-324B-45FA-A8E7-D51E97AB5240}" srcOrd="1" destOrd="0" presId="urn:microsoft.com/office/officeart/2005/8/layout/hierarchy6"/>
    <dgm:cxn modelId="{8808973D-1813-4F53-80E4-37FA65C57CE0}" type="presParOf" srcId="{4A4AFCE3-ACE7-4862-9784-592F80277D16}" destId="{F1FB2504-0F9D-473E-8B44-10300F1A11E1}" srcOrd="4" destOrd="0" presId="urn:microsoft.com/office/officeart/2005/8/layout/hierarchy6"/>
    <dgm:cxn modelId="{62B6FD9D-5F4E-4A5B-973E-92AE343109AF}" type="presParOf" srcId="{4A4AFCE3-ACE7-4862-9784-592F80277D16}" destId="{6B1CDD13-1A6D-4B64-BA9B-5651BCF81283}" srcOrd="5" destOrd="0" presId="urn:microsoft.com/office/officeart/2005/8/layout/hierarchy6"/>
    <dgm:cxn modelId="{F31FB662-397B-4104-98BE-A1049303D0F7}" type="presParOf" srcId="{6B1CDD13-1A6D-4B64-BA9B-5651BCF81283}" destId="{E533DE6F-B816-475A-9B25-9B3D0EC9742E}" srcOrd="0" destOrd="0" presId="urn:microsoft.com/office/officeart/2005/8/layout/hierarchy6"/>
    <dgm:cxn modelId="{61D8A5FB-C771-419B-9C07-71CAC14E887C}" type="presParOf" srcId="{6B1CDD13-1A6D-4B64-BA9B-5651BCF81283}" destId="{C4E3DB04-E7DA-4558-9CAA-6098DF88C00C}" srcOrd="1" destOrd="0" presId="urn:microsoft.com/office/officeart/2005/8/layout/hierarchy6"/>
    <dgm:cxn modelId="{AA8A0158-0361-45D0-AAA8-C788605B445A}" type="presParOf" srcId="{C4E3DB04-E7DA-4558-9CAA-6098DF88C00C}" destId="{3B0DFCC7-28A7-4285-8050-BDC7F14100C9}" srcOrd="0" destOrd="0" presId="urn:microsoft.com/office/officeart/2005/8/layout/hierarchy6"/>
    <dgm:cxn modelId="{0EA21CE0-1B40-4057-AFEB-B69BA948CB47}" type="presParOf" srcId="{C4E3DB04-E7DA-4558-9CAA-6098DF88C00C}" destId="{5F893858-998A-46FF-A0DE-2FCBA0293941}" srcOrd="1" destOrd="0" presId="urn:microsoft.com/office/officeart/2005/8/layout/hierarchy6"/>
    <dgm:cxn modelId="{256BB679-53D7-4A83-9BE2-641BAC3A3924}" type="presParOf" srcId="{5F893858-998A-46FF-A0DE-2FCBA0293941}" destId="{72034122-BE3B-49CF-8E70-E5D5BAAFE7E8}" srcOrd="0" destOrd="0" presId="urn:microsoft.com/office/officeart/2005/8/layout/hierarchy6"/>
    <dgm:cxn modelId="{92DBF254-F02D-41A0-A90F-726DB053A064}" type="presParOf" srcId="{5F893858-998A-46FF-A0DE-2FCBA0293941}" destId="{5ACF7394-E0BA-4CE3-8B0F-12A13F95D4A1}" srcOrd="1" destOrd="0" presId="urn:microsoft.com/office/officeart/2005/8/layout/hierarchy6"/>
    <dgm:cxn modelId="{FD24B2F8-0B4A-47B4-AE70-D0E8A64A427D}" type="presParOf" srcId="{5ACF7394-E0BA-4CE3-8B0F-12A13F95D4A1}" destId="{17981214-3731-45E6-ABF2-5E6CB8D38820}" srcOrd="0" destOrd="0" presId="urn:microsoft.com/office/officeart/2005/8/layout/hierarchy6"/>
    <dgm:cxn modelId="{D75DF8C6-C3C0-4056-9A92-6DEDEACC6D60}" type="presParOf" srcId="{5ACF7394-E0BA-4CE3-8B0F-12A13F95D4A1}" destId="{415441BD-A3E4-48BB-A42E-43B1178A096C}" srcOrd="1" destOrd="0" presId="urn:microsoft.com/office/officeart/2005/8/layout/hierarchy6"/>
    <dgm:cxn modelId="{AD0F28C6-81DD-49CB-9770-ABA01C2A630B}" type="presParOf" srcId="{415441BD-A3E4-48BB-A42E-43B1178A096C}" destId="{D276B5BF-D540-485A-AAE1-FBE8608CEF5D}" srcOrd="0" destOrd="0" presId="urn:microsoft.com/office/officeart/2005/8/layout/hierarchy6"/>
    <dgm:cxn modelId="{909E9A24-BF06-49F8-8C80-92C784CA7DBF}" type="presParOf" srcId="{415441BD-A3E4-48BB-A42E-43B1178A096C}" destId="{F75392B3-AF57-40BB-A0E1-0C972FEA0A13}" srcOrd="1" destOrd="0" presId="urn:microsoft.com/office/officeart/2005/8/layout/hierarchy6"/>
    <dgm:cxn modelId="{4DD79876-A102-4C9D-B21C-47D3F8582DD9}" type="presParOf" srcId="{5ACF7394-E0BA-4CE3-8B0F-12A13F95D4A1}" destId="{2D56CE78-CDFE-49D0-8564-249D7064689D}" srcOrd="2" destOrd="0" presId="urn:microsoft.com/office/officeart/2005/8/layout/hierarchy6"/>
    <dgm:cxn modelId="{A5ADB66E-B053-4489-BFD6-F415AD2BFD2B}" type="presParOf" srcId="{5ACF7394-E0BA-4CE3-8B0F-12A13F95D4A1}" destId="{3895EFBE-8621-4143-9080-0ECF234A2134}" srcOrd="3" destOrd="0" presId="urn:microsoft.com/office/officeart/2005/8/layout/hierarchy6"/>
    <dgm:cxn modelId="{989FD53D-D4FF-4628-BB4F-D76DB65F0E60}" type="presParOf" srcId="{3895EFBE-8621-4143-9080-0ECF234A2134}" destId="{CA2F4A59-8D47-431E-BCAF-89AC35873754}" srcOrd="0" destOrd="0" presId="urn:microsoft.com/office/officeart/2005/8/layout/hierarchy6"/>
    <dgm:cxn modelId="{34B1BC86-689A-4FFD-8E82-3CCD0AFBD693}" type="presParOf" srcId="{3895EFBE-8621-4143-9080-0ECF234A2134}" destId="{5560A306-2285-4629-8621-29DE48D548AB}" srcOrd="1" destOrd="0" presId="urn:microsoft.com/office/officeart/2005/8/layout/hierarchy6"/>
    <dgm:cxn modelId="{8BC1A999-2E16-4AC7-A143-D9FFF8E58A32}" type="presParOf" srcId="{5ACF7394-E0BA-4CE3-8B0F-12A13F95D4A1}" destId="{D9C37CF4-84EE-4153-B5EE-33801C32F75B}" srcOrd="4" destOrd="0" presId="urn:microsoft.com/office/officeart/2005/8/layout/hierarchy6"/>
    <dgm:cxn modelId="{18C43AFE-E9D6-4868-A773-C3460C351845}" type="presParOf" srcId="{5ACF7394-E0BA-4CE3-8B0F-12A13F95D4A1}" destId="{F74F02C2-39BE-4F5A-8CA5-6C4789F5B3AE}" srcOrd="5" destOrd="0" presId="urn:microsoft.com/office/officeart/2005/8/layout/hierarchy6"/>
    <dgm:cxn modelId="{FFEA0730-894D-45E2-BB23-45C36338A796}" type="presParOf" srcId="{F74F02C2-39BE-4F5A-8CA5-6C4789F5B3AE}" destId="{686BF378-1EB0-4363-89AD-B811EFB809B2}" srcOrd="0" destOrd="0" presId="urn:microsoft.com/office/officeart/2005/8/layout/hierarchy6"/>
    <dgm:cxn modelId="{1E0868EC-36AC-4488-BE4A-44740DAF32E6}" type="presParOf" srcId="{F74F02C2-39BE-4F5A-8CA5-6C4789F5B3AE}" destId="{CEF24E0D-4A08-4597-A7ED-5D3022D8AF34}" srcOrd="1" destOrd="0" presId="urn:microsoft.com/office/officeart/2005/8/layout/hierarchy6"/>
    <dgm:cxn modelId="{12559126-944A-4F32-952B-F7581D5C1DBA}" type="presParOf" srcId="{C4E3DB04-E7DA-4558-9CAA-6098DF88C00C}" destId="{FA00DEE1-5371-4E01-97AA-0DC1896F8CF5}" srcOrd="2" destOrd="0" presId="urn:microsoft.com/office/officeart/2005/8/layout/hierarchy6"/>
    <dgm:cxn modelId="{FD40465C-6F9D-47DC-8950-863597C1F3D8}" type="presParOf" srcId="{C4E3DB04-E7DA-4558-9CAA-6098DF88C00C}" destId="{14B20982-56FF-434B-A028-0A1AB6235F2A}" srcOrd="3" destOrd="0" presId="urn:microsoft.com/office/officeart/2005/8/layout/hierarchy6"/>
    <dgm:cxn modelId="{D9BA921F-45C8-452D-8F10-3EF63834336A}" type="presParOf" srcId="{14B20982-56FF-434B-A028-0A1AB6235F2A}" destId="{B96066C1-D1A9-49A3-96AA-308FDE40AB72}" srcOrd="0" destOrd="0" presId="urn:microsoft.com/office/officeart/2005/8/layout/hierarchy6"/>
    <dgm:cxn modelId="{3CB8B945-C25A-40D2-A646-0081B9485772}" type="presParOf" srcId="{14B20982-56FF-434B-A028-0A1AB6235F2A}" destId="{8B91ED06-183F-426E-B14D-DFD5A2A3CA63}" srcOrd="1" destOrd="0" presId="urn:microsoft.com/office/officeart/2005/8/layout/hierarchy6"/>
    <dgm:cxn modelId="{6E5E2CC8-E0A6-4D35-9C6D-72515A284E07}" type="presParOf" srcId="{A3D73286-C941-4759-B4B5-73728E23D013}" destId="{BD1575DB-1B93-4B7E-90D9-2172F25EB101}" srcOrd="2" destOrd="0" presId="urn:microsoft.com/office/officeart/2005/8/layout/hierarchy6"/>
    <dgm:cxn modelId="{68C9D45F-2E33-4984-A661-5F9F4E99D4B0}" type="presParOf" srcId="{A3D73286-C941-4759-B4B5-73728E23D013}" destId="{84EB5219-9B4B-4D7E-BAEE-D870FB5B5F1D}" srcOrd="3" destOrd="0" presId="urn:microsoft.com/office/officeart/2005/8/layout/hierarchy6"/>
    <dgm:cxn modelId="{1FC09C27-B0E2-40D2-9335-B2E772A1CEBA}" type="presParOf" srcId="{84EB5219-9B4B-4D7E-BAEE-D870FB5B5F1D}" destId="{AB90B0C8-4689-4AB9-A3D0-FA5B9ABE072A}" srcOrd="0" destOrd="0" presId="urn:microsoft.com/office/officeart/2005/8/layout/hierarchy6"/>
    <dgm:cxn modelId="{23D4F7A5-A389-48B5-9FFF-7F5E620682E6}" type="presParOf" srcId="{84EB5219-9B4B-4D7E-BAEE-D870FB5B5F1D}" destId="{2BE901D9-96A4-4738-BC31-3FB7DF9E17DD}" srcOrd="1" destOrd="0" presId="urn:microsoft.com/office/officeart/2005/8/layout/hierarchy6"/>
    <dgm:cxn modelId="{B352BFEC-CC5A-4F50-802B-5B3E91C34949}" type="presParOf" srcId="{634FA70C-A400-4408-9BC4-B1B880555FAF}" destId="{307DD080-0DFF-4E21-8BA9-0314C235B02A}" srcOrd="1" destOrd="0" presId="urn:microsoft.com/office/officeart/2005/8/layout/hierarchy6"/>
    <dgm:cxn modelId="{52D583B7-10C1-41DB-963B-5A68EE54B0BC}" type="presParOf" srcId="{307DD080-0DFF-4E21-8BA9-0314C235B02A}" destId="{21AF6227-2AA4-410C-9DEC-EC44D0C48F7B}" srcOrd="0" destOrd="0" presId="urn:microsoft.com/office/officeart/2005/8/layout/hierarchy6"/>
    <dgm:cxn modelId="{F02F6C94-2090-465F-B768-275AB059C9FC}" type="presParOf" srcId="{21AF6227-2AA4-410C-9DEC-EC44D0C48F7B}" destId="{4D71647D-D233-4C8B-A9CE-AB52CCEE6AF9}" srcOrd="0" destOrd="0" presId="urn:microsoft.com/office/officeart/2005/8/layout/hierarchy6"/>
    <dgm:cxn modelId="{DED5B254-887D-452F-945F-D11007FFAEC8}" type="presParOf" srcId="{21AF6227-2AA4-410C-9DEC-EC44D0C48F7B}" destId="{553B36C6-3B2D-45E5-B30F-4BA17768E697}" srcOrd="1" destOrd="0" presId="urn:microsoft.com/office/officeart/2005/8/layout/hierarchy6"/>
    <dgm:cxn modelId="{51E64375-C48A-4735-A957-75FBE92BFACE}" type="presParOf" srcId="{307DD080-0DFF-4E21-8BA9-0314C235B02A}" destId="{919E9080-D720-49EF-9DC8-84714BF8EC65}" srcOrd="1" destOrd="0" presId="urn:microsoft.com/office/officeart/2005/8/layout/hierarchy6"/>
    <dgm:cxn modelId="{65BBBE99-512F-4AA7-97A7-11524FC27901}" type="presParOf" srcId="{919E9080-D720-49EF-9DC8-84714BF8EC65}" destId="{59928BDE-7136-4ADA-8E3E-4DDF727C7AEB}" srcOrd="0" destOrd="0" presId="urn:microsoft.com/office/officeart/2005/8/layout/hierarchy6"/>
    <dgm:cxn modelId="{B545E099-8F45-44AB-B768-5EFC6C2CE865}" type="presParOf" srcId="{307DD080-0DFF-4E21-8BA9-0314C235B02A}" destId="{74C5CAB9-43E3-4336-98C5-F7FE8E38A979}" srcOrd="2" destOrd="0" presId="urn:microsoft.com/office/officeart/2005/8/layout/hierarchy6"/>
    <dgm:cxn modelId="{4A06F4D6-2B6C-4F18-84CD-72DBF401E72E}" type="presParOf" srcId="{74C5CAB9-43E3-4336-98C5-F7FE8E38A979}" destId="{D1007BCB-70D0-403E-92CA-8E3EE7B40D8F}" srcOrd="0" destOrd="0" presId="urn:microsoft.com/office/officeart/2005/8/layout/hierarchy6"/>
    <dgm:cxn modelId="{93D27617-84B5-4260-812D-9B889418CB86}" type="presParOf" srcId="{74C5CAB9-43E3-4336-98C5-F7FE8E38A979}" destId="{1C36F8D2-1CFD-47C6-BC41-6100DBEADF60}" srcOrd="1" destOrd="0" presId="urn:microsoft.com/office/officeart/2005/8/layout/hierarchy6"/>
    <dgm:cxn modelId="{C0059278-87AF-438D-81C9-CCA87303F25E}" type="presParOf" srcId="{307DD080-0DFF-4E21-8BA9-0314C235B02A}" destId="{ACB9AD0A-2287-44BE-B11C-0FF5157E5FFD}" srcOrd="3" destOrd="0" presId="urn:microsoft.com/office/officeart/2005/8/layout/hierarchy6"/>
    <dgm:cxn modelId="{B448BDEC-4749-43FE-BCDC-DCB98BD37143}" type="presParOf" srcId="{ACB9AD0A-2287-44BE-B11C-0FF5157E5FFD}" destId="{EB78E2F1-C646-4264-A656-CDCB2F0F04E2}" srcOrd="0" destOrd="0" presId="urn:microsoft.com/office/officeart/2005/8/layout/hierarchy6"/>
    <dgm:cxn modelId="{F2A03191-327E-4738-B4A6-D79095703B03}" type="presParOf" srcId="{307DD080-0DFF-4E21-8BA9-0314C235B02A}" destId="{064AD46E-58A1-498E-A8C3-391CA084EBD9}" srcOrd="4" destOrd="0" presId="urn:microsoft.com/office/officeart/2005/8/layout/hierarchy6"/>
    <dgm:cxn modelId="{85B6E14F-2927-4BAA-B6D6-471E43A640B5}" type="presParOf" srcId="{064AD46E-58A1-498E-A8C3-391CA084EBD9}" destId="{66E7740E-F4E2-47AB-A337-8C9246029CA5}" srcOrd="0" destOrd="0" presId="urn:microsoft.com/office/officeart/2005/8/layout/hierarchy6"/>
    <dgm:cxn modelId="{DAE3A12E-AA41-4B45-A651-5C50D3664EC7}" type="presParOf" srcId="{064AD46E-58A1-498E-A8C3-391CA084EBD9}" destId="{55221B83-3EC7-4010-9D86-D557493DC350}" srcOrd="1" destOrd="0" presId="urn:microsoft.com/office/officeart/2005/8/layout/hierarchy6"/>
    <dgm:cxn modelId="{0139C3EE-8113-41EC-8CF8-938CF85D0DF3}" type="presParOf" srcId="{307DD080-0DFF-4E21-8BA9-0314C235B02A}" destId="{0EBDD3B4-DDB0-4233-941F-8B0B0CB802F0}" srcOrd="5" destOrd="0" presId="urn:microsoft.com/office/officeart/2005/8/layout/hierarchy6"/>
    <dgm:cxn modelId="{EA015965-054C-473B-941C-A1CA367812C8}" type="presParOf" srcId="{0EBDD3B4-DDB0-4233-941F-8B0B0CB802F0}" destId="{9191CF03-FEA6-4590-837E-BD9D9C1F312B}" srcOrd="0" destOrd="0" presId="urn:microsoft.com/office/officeart/2005/8/layout/hierarchy6"/>
    <dgm:cxn modelId="{40DE92A8-FB5B-45FC-8331-0ACB09626D29}" type="presParOf" srcId="{307DD080-0DFF-4E21-8BA9-0314C235B02A}" destId="{50A23567-125C-4E32-8ADE-2A89D82B705C}" srcOrd="6" destOrd="0" presId="urn:microsoft.com/office/officeart/2005/8/layout/hierarchy6"/>
    <dgm:cxn modelId="{536F1E41-175B-47B0-8D9A-7E1C7625B1FF}" type="presParOf" srcId="{50A23567-125C-4E32-8ADE-2A89D82B705C}" destId="{D8920DCD-1A98-4BF6-B562-9C6B801651B4}" srcOrd="0" destOrd="0" presId="urn:microsoft.com/office/officeart/2005/8/layout/hierarchy6"/>
    <dgm:cxn modelId="{A39C5472-D468-4F90-AD67-CAC1503FDF3A}" type="presParOf" srcId="{50A23567-125C-4E32-8ADE-2A89D82B705C}" destId="{3F8B5EE3-E681-435F-A14B-80F3AD23E682}" srcOrd="1" destOrd="0" presId="urn:microsoft.com/office/officeart/2005/8/layout/hierarchy6"/>
    <dgm:cxn modelId="{6E09FB66-DBB8-454D-B35E-32CBB9F74AC7}" type="presParOf" srcId="{307DD080-0DFF-4E21-8BA9-0314C235B02A}" destId="{96E7EB90-46D5-4CB8-8DE8-58CF4246B6B9}" srcOrd="7" destOrd="0" presId="urn:microsoft.com/office/officeart/2005/8/layout/hierarchy6"/>
    <dgm:cxn modelId="{DA76BE38-5309-4967-8317-1654D376DBEF}" type="presParOf" srcId="{96E7EB90-46D5-4CB8-8DE8-58CF4246B6B9}" destId="{C1F22BCB-21DD-4E0A-B858-54631E10DEE2}" srcOrd="0" destOrd="0" presId="urn:microsoft.com/office/officeart/2005/8/layout/hierarchy6"/>
    <dgm:cxn modelId="{64AD052F-5D77-424C-94E4-5FEEC5E8EFEA}" type="presParOf" srcId="{307DD080-0DFF-4E21-8BA9-0314C235B02A}" destId="{41EFF4BD-6F79-4C2A-86C0-D2261CFA87A2}" srcOrd="8" destOrd="0" presId="urn:microsoft.com/office/officeart/2005/8/layout/hierarchy6"/>
    <dgm:cxn modelId="{FFF6A3E1-3049-46C5-9110-908065817DE4}" type="presParOf" srcId="{41EFF4BD-6F79-4C2A-86C0-D2261CFA87A2}" destId="{8D93C97E-E1E3-4014-A952-6F7131AB9419}" srcOrd="0" destOrd="0" presId="urn:microsoft.com/office/officeart/2005/8/layout/hierarchy6"/>
    <dgm:cxn modelId="{9D9B0BE1-DB2F-4C38-AFFE-668E3CBDE58B}" type="presParOf" srcId="{41EFF4BD-6F79-4C2A-86C0-D2261CFA87A2}" destId="{492F4B41-4CA6-4B55-BA08-AA7C2D334333}"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3C97E-E1E3-4014-A952-6F7131AB9419}">
      <dsp:nvSpPr>
        <dsp:cNvPr id="0" name=""/>
        <dsp:cNvSpPr/>
      </dsp:nvSpPr>
      <dsp:spPr>
        <a:xfrm>
          <a:off x="0" y="4508471"/>
          <a:ext cx="8955430" cy="962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Avant la date limite de fin de saison fixée lors de la réunion d'information</a:t>
          </a:r>
        </a:p>
      </dsp:txBody>
      <dsp:txXfrm>
        <a:off x="0" y="4508471"/>
        <a:ext cx="2686629" cy="962009"/>
      </dsp:txXfrm>
    </dsp:sp>
    <dsp:sp modelId="{D8920DCD-1A98-4BF6-B562-9C6B801651B4}">
      <dsp:nvSpPr>
        <dsp:cNvPr id="0" name=""/>
        <dsp:cNvSpPr/>
      </dsp:nvSpPr>
      <dsp:spPr>
        <a:xfrm>
          <a:off x="0" y="3386127"/>
          <a:ext cx="8955430" cy="962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Au plus tard 2 semaines après la date du match reporté</a:t>
          </a:r>
        </a:p>
      </dsp:txBody>
      <dsp:txXfrm>
        <a:off x="0" y="3386127"/>
        <a:ext cx="2686629" cy="962009"/>
      </dsp:txXfrm>
    </dsp:sp>
    <dsp:sp modelId="{66E7740E-F4E2-47AB-A337-8C9246029CA5}">
      <dsp:nvSpPr>
        <dsp:cNvPr id="0" name=""/>
        <dsp:cNvSpPr/>
      </dsp:nvSpPr>
      <dsp:spPr>
        <a:xfrm>
          <a:off x="0" y="2263783"/>
          <a:ext cx="8955430" cy="962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Au plus tard 4 journées après la date initiale du match</a:t>
          </a:r>
        </a:p>
      </dsp:txBody>
      <dsp:txXfrm>
        <a:off x="0" y="2263783"/>
        <a:ext cx="2686629" cy="962009"/>
      </dsp:txXfrm>
    </dsp:sp>
    <dsp:sp modelId="{D1007BCB-70D0-403E-92CA-8E3EE7B40D8F}">
      <dsp:nvSpPr>
        <dsp:cNvPr id="0" name=""/>
        <dsp:cNvSpPr/>
      </dsp:nvSpPr>
      <dsp:spPr>
        <a:xfrm>
          <a:off x="0" y="1141439"/>
          <a:ext cx="8955430" cy="962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Au plus tard 2 semaines après la date initiale du match</a:t>
          </a:r>
        </a:p>
      </dsp:txBody>
      <dsp:txXfrm>
        <a:off x="0" y="1141439"/>
        <a:ext cx="2686629" cy="962009"/>
      </dsp:txXfrm>
    </dsp:sp>
    <dsp:sp modelId="{4D71647D-D233-4C8B-A9CE-AB52CCEE6AF9}">
      <dsp:nvSpPr>
        <dsp:cNvPr id="0" name=""/>
        <dsp:cNvSpPr/>
      </dsp:nvSpPr>
      <dsp:spPr>
        <a:xfrm>
          <a:off x="0" y="19095"/>
          <a:ext cx="8955430" cy="962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Au plus tard J-3 avant le match</a:t>
          </a:r>
        </a:p>
      </dsp:txBody>
      <dsp:txXfrm>
        <a:off x="0" y="19095"/>
        <a:ext cx="2686629" cy="962009"/>
      </dsp:txXfrm>
    </dsp:sp>
    <dsp:sp modelId="{A0C47374-665A-481E-B8B4-D56193C16D29}">
      <dsp:nvSpPr>
        <dsp:cNvPr id="0" name=""/>
        <dsp:cNvSpPr/>
      </dsp:nvSpPr>
      <dsp:spPr>
        <a:xfrm>
          <a:off x="5521035" y="99263"/>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L'équipe A demande un report</a:t>
          </a:r>
        </a:p>
      </dsp:txBody>
      <dsp:txXfrm>
        <a:off x="5544515" y="122743"/>
        <a:ext cx="1155551" cy="754714"/>
      </dsp:txXfrm>
    </dsp:sp>
    <dsp:sp modelId="{1C8E37CA-B33F-40CE-9AF0-F98A5F1BEC1A}">
      <dsp:nvSpPr>
        <dsp:cNvPr id="0" name=""/>
        <dsp:cNvSpPr/>
      </dsp:nvSpPr>
      <dsp:spPr>
        <a:xfrm>
          <a:off x="5340659" y="900937"/>
          <a:ext cx="781632" cy="320669"/>
        </a:xfrm>
        <a:custGeom>
          <a:avLst/>
          <a:gdLst/>
          <a:ahLst/>
          <a:cxnLst/>
          <a:rect l="0" t="0" r="0" b="0"/>
          <a:pathLst>
            <a:path>
              <a:moveTo>
                <a:pt x="781632" y="0"/>
              </a:moveTo>
              <a:lnTo>
                <a:pt x="781632" y="160334"/>
              </a:lnTo>
              <a:lnTo>
                <a:pt x="0" y="160334"/>
              </a:lnTo>
              <a:lnTo>
                <a:pt x="0" y="3206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1803D-09A5-4C73-9990-C77FF178CA5C}">
      <dsp:nvSpPr>
        <dsp:cNvPr id="0" name=""/>
        <dsp:cNvSpPr/>
      </dsp:nvSpPr>
      <dsp:spPr>
        <a:xfrm>
          <a:off x="4739403" y="1221606"/>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a:t>L'équipe B propose une ou plusieurs dates de report sous 4 journées</a:t>
          </a:r>
        </a:p>
      </dsp:txBody>
      <dsp:txXfrm>
        <a:off x="4762883" y="1245086"/>
        <a:ext cx="1155551" cy="754714"/>
      </dsp:txXfrm>
    </dsp:sp>
    <dsp:sp modelId="{50F71E64-11C4-4060-A3CC-B0338CE2B6FF}">
      <dsp:nvSpPr>
        <dsp:cNvPr id="0" name=""/>
        <dsp:cNvSpPr/>
      </dsp:nvSpPr>
      <dsp:spPr>
        <a:xfrm>
          <a:off x="3777394" y="2023281"/>
          <a:ext cx="1563264" cy="320669"/>
        </a:xfrm>
        <a:custGeom>
          <a:avLst/>
          <a:gdLst/>
          <a:ahLst/>
          <a:cxnLst/>
          <a:rect l="0" t="0" r="0" b="0"/>
          <a:pathLst>
            <a:path>
              <a:moveTo>
                <a:pt x="1563264" y="0"/>
              </a:moveTo>
              <a:lnTo>
                <a:pt x="1563264" y="160334"/>
              </a:lnTo>
              <a:lnTo>
                <a:pt x="0" y="160334"/>
              </a:lnTo>
              <a:lnTo>
                <a:pt x="0"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45273B-0D5D-4E61-9569-C705117C0DBE}">
      <dsp:nvSpPr>
        <dsp:cNvPr id="0" name=""/>
        <dsp:cNvSpPr/>
      </dsp:nvSpPr>
      <dsp:spPr>
        <a:xfrm>
          <a:off x="3176138" y="2343950"/>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Le match est joué </a:t>
          </a:r>
        </a:p>
      </dsp:txBody>
      <dsp:txXfrm>
        <a:off x="3199618" y="2367430"/>
        <a:ext cx="1155551" cy="754714"/>
      </dsp:txXfrm>
    </dsp:sp>
    <dsp:sp modelId="{C6B4A9DD-4909-4483-BE1C-85F6DF7C849D}">
      <dsp:nvSpPr>
        <dsp:cNvPr id="0" name=""/>
        <dsp:cNvSpPr/>
      </dsp:nvSpPr>
      <dsp:spPr>
        <a:xfrm>
          <a:off x="5294939" y="2023281"/>
          <a:ext cx="91440" cy="320669"/>
        </a:xfrm>
        <a:custGeom>
          <a:avLst/>
          <a:gdLst/>
          <a:ahLst/>
          <a:cxnLst/>
          <a:rect l="0" t="0" r="0" b="0"/>
          <a:pathLst>
            <a:path>
              <a:moveTo>
                <a:pt x="45720" y="0"/>
              </a:moveTo>
              <a:lnTo>
                <a:pt x="45720"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CE112-F487-4377-B6BE-B764FB44B3A8}">
      <dsp:nvSpPr>
        <dsp:cNvPr id="0" name=""/>
        <dsp:cNvSpPr/>
      </dsp:nvSpPr>
      <dsp:spPr>
        <a:xfrm>
          <a:off x="4739403" y="2343950"/>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a:t>L'équipe A n'est pas disponible à la (aux) date(s) proposée(s) : forfait de l'équipe A</a:t>
          </a:r>
        </a:p>
      </dsp:txBody>
      <dsp:txXfrm>
        <a:off x="4762883" y="2367430"/>
        <a:ext cx="1155551" cy="754714"/>
      </dsp:txXfrm>
    </dsp:sp>
    <dsp:sp modelId="{F1FB2504-0F9D-473E-8B44-10300F1A11E1}">
      <dsp:nvSpPr>
        <dsp:cNvPr id="0" name=""/>
        <dsp:cNvSpPr/>
      </dsp:nvSpPr>
      <dsp:spPr>
        <a:xfrm>
          <a:off x="5340659" y="2023281"/>
          <a:ext cx="1563264" cy="320669"/>
        </a:xfrm>
        <a:custGeom>
          <a:avLst/>
          <a:gdLst/>
          <a:ahLst/>
          <a:cxnLst/>
          <a:rect l="0" t="0" r="0" b="0"/>
          <a:pathLst>
            <a:path>
              <a:moveTo>
                <a:pt x="0" y="0"/>
              </a:moveTo>
              <a:lnTo>
                <a:pt x="0" y="160334"/>
              </a:lnTo>
              <a:lnTo>
                <a:pt x="1563264" y="160334"/>
              </a:lnTo>
              <a:lnTo>
                <a:pt x="1563264"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3DE6F-B816-475A-9B25-9B3D0EC9742E}">
      <dsp:nvSpPr>
        <dsp:cNvPr id="0" name=""/>
        <dsp:cNvSpPr/>
      </dsp:nvSpPr>
      <dsp:spPr>
        <a:xfrm>
          <a:off x="6302668" y="2343950"/>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a:t>L'équipe B demande un report</a:t>
          </a:r>
        </a:p>
      </dsp:txBody>
      <dsp:txXfrm>
        <a:off x="6326148" y="2367430"/>
        <a:ext cx="1155551" cy="754714"/>
      </dsp:txXfrm>
    </dsp:sp>
    <dsp:sp modelId="{3B0DFCC7-28A7-4285-8050-BDC7F14100C9}">
      <dsp:nvSpPr>
        <dsp:cNvPr id="0" name=""/>
        <dsp:cNvSpPr/>
      </dsp:nvSpPr>
      <dsp:spPr>
        <a:xfrm>
          <a:off x="6122291" y="3145625"/>
          <a:ext cx="781632" cy="320669"/>
        </a:xfrm>
        <a:custGeom>
          <a:avLst/>
          <a:gdLst/>
          <a:ahLst/>
          <a:cxnLst/>
          <a:rect l="0" t="0" r="0" b="0"/>
          <a:pathLst>
            <a:path>
              <a:moveTo>
                <a:pt x="781632" y="0"/>
              </a:moveTo>
              <a:lnTo>
                <a:pt x="781632" y="160334"/>
              </a:lnTo>
              <a:lnTo>
                <a:pt x="0" y="160334"/>
              </a:lnTo>
              <a:lnTo>
                <a:pt x="0"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034122-BE3B-49CF-8E70-E5D5BAAFE7E8}">
      <dsp:nvSpPr>
        <dsp:cNvPr id="0" name=""/>
        <dsp:cNvSpPr/>
      </dsp:nvSpPr>
      <dsp:spPr>
        <a:xfrm>
          <a:off x="5521035" y="3466294"/>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a:t>Les deux équipes se mettent d'accord sur une nouvelle date</a:t>
          </a:r>
        </a:p>
      </dsp:txBody>
      <dsp:txXfrm>
        <a:off x="5544515" y="3489774"/>
        <a:ext cx="1155551" cy="754714"/>
      </dsp:txXfrm>
    </dsp:sp>
    <dsp:sp modelId="{17981214-3731-45E6-ABF2-5E6CB8D38820}">
      <dsp:nvSpPr>
        <dsp:cNvPr id="0" name=""/>
        <dsp:cNvSpPr/>
      </dsp:nvSpPr>
      <dsp:spPr>
        <a:xfrm>
          <a:off x="4559026" y="4267969"/>
          <a:ext cx="1563264" cy="320669"/>
        </a:xfrm>
        <a:custGeom>
          <a:avLst/>
          <a:gdLst/>
          <a:ahLst/>
          <a:cxnLst/>
          <a:rect l="0" t="0" r="0" b="0"/>
          <a:pathLst>
            <a:path>
              <a:moveTo>
                <a:pt x="1563264" y="0"/>
              </a:moveTo>
              <a:lnTo>
                <a:pt x="1563264" y="160334"/>
              </a:lnTo>
              <a:lnTo>
                <a:pt x="0" y="160334"/>
              </a:lnTo>
              <a:lnTo>
                <a:pt x="0"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6B5BF-D540-485A-AAE1-FBE8608CEF5D}">
      <dsp:nvSpPr>
        <dsp:cNvPr id="0" name=""/>
        <dsp:cNvSpPr/>
      </dsp:nvSpPr>
      <dsp:spPr>
        <a:xfrm>
          <a:off x="3957770" y="4588638"/>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a:t>Le match est joué </a:t>
          </a:r>
        </a:p>
      </dsp:txBody>
      <dsp:txXfrm>
        <a:off x="3981250" y="4612118"/>
        <a:ext cx="1155551" cy="754714"/>
      </dsp:txXfrm>
    </dsp:sp>
    <dsp:sp modelId="{2D56CE78-CDFE-49D0-8564-249D7064689D}">
      <dsp:nvSpPr>
        <dsp:cNvPr id="0" name=""/>
        <dsp:cNvSpPr/>
      </dsp:nvSpPr>
      <dsp:spPr>
        <a:xfrm>
          <a:off x="6076571" y="4267969"/>
          <a:ext cx="91440" cy="320669"/>
        </a:xfrm>
        <a:custGeom>
          <a:avLst/>
          <a:gdLst/>
          <a:ahLst/>
          <a:cxnLst/>
          <a:rect l="0" t="0" r="0" b="0"/>
          <a:pathLst>
            <a:path>
              <a:moveTo>
                <a:pt x="45720" y="0"/>
              </a:moveTo>
              <a:lnTo>
                <a:pt x="45720"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F4A59-8D47-431E-BCAF-89AC35873754}">
      <dsp:nvSpPr>
        <dsp:cNvPr id="0" name=""/>
        <dsp:cNvSpPr/>
      </dsp:nvSpPr>
      <dsp:spPr>
        <a:xfrm>
          <a:off x="5521035" y="4588638"/>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Le match n'est pas joué : match annulé, aucun point n'est attribué</a:t>
          </a:r>
        </a:p>
      </dsp:txBody>
      <dsp:txXfrm>
        <a:off x="5544515" y="4612118"/>
        <a:ext cx="1155551" cy="754714"/>
      </dsp:txXfrm>
    </dsp:sp>
    <dsp:sp modelId="{D9C37CF4-84EE-4153-B5EE-33801C32F75B}">
      <dsp:nvSpPr>
        <dsp:cNvPr id="0" name=""/>
        <dsp:cNvSpPr/>
      </dsp:nvSpPr>
      <dsp:spPr>
        <a:xfrm>
          <a:off x="6122291" y="4267969"/>
          <a:ext cx="1563264" cy="320669"/>
        </a:xfrm>
        <a:custGeom>
          <a:avLst/>
          <a:gdLst/>
          <a:ahLst/>
          <a:cxnLst/>
          <a:rect l="0" t="0" r="0" b="0"/>
          <a:pathLst>
            <a:path>
              <a:moveTo>
                <a:pt x="0" y="0"/>
              </a:moveTo>
              <a:lnTo>
                <a:pt x="0" y="160334"/>
              </a:lnTo>
              <a:lnTo>
                <a:pt x="1563264" y="160334"/>
              </a:lnTo>
              <a:lnTo>
                <a:pt x="1563264"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6BF378-1EB0-4363-89AD-B811EFB809B2}">
      <dsp:nvSpPr>
        <dsp:cNvPr id="0" name=""/>
        <dsp:cNvSpPr/>
      </dsp:nvSpPr>
      <dsp:spPr>
        <a:xfrm>
          <a:off x="7084300" y="4588638"/>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L'une des équipes n'est pas disponible à la date convenue : forfait de cette équipe</a:t>
          </a:r>
        </a:p>
      </dsp:txBody>
      <dsp:txXfrm>
        <a:off x="7107780" y="4612118"/>
        <a:ext cx="1155551" cy="754714"/>
      </dsp:txXfrm>
    </dsp:sp>
    <dsp:sp modelId="{FA00DEE1-5371-4E01-97AA-0DC1896F8CF5}">
      <dsp:nvSpPr>
        <dsp:cNvPr id="0" name=""/>
        <dsp:cNvSpPr/>
      </dsp:nvSpPr>
      <dsp:spPr>
        <a:xfrm>
          <a:off x="6903923" y="3145625"/>
          <a:ext cx="781632" cy="320669"/>
        </a:xfrm>
        <a:custGeom>
          <a:avLst/>
          <a:gdLst/>
          <a:ahLst/>
          <a:cxnLst/>
          <a:rect l="0" t="0" r="0" b="0"/>
          <a:pathLst>
            <a:path>
              <a:moveTo>
                <a:pt x="0" y="0"/>
              </a:moveTo>
              <a:lnTo>
                <a:pt x="0" y="160334"/>
              </a:lnTo>
              <a:lnTo>
                <a:pt x="781632" y="160334"/>
              </a:lnTo>
              <a:lnTo>
                <a:pt x="781632" y="3206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6066C1-D1A9-49A3-96AA-308FDE40AB72}">
      <dsp:nvSpPr>
        <dsp:cNvPr id="0" name=""/>
        <dsp:cNvSpPr/>
      </dsp:nvSpPr>
      <dsp:spPr>
        <a:xfrm>
          <a:off x="7084300" y="3466294"/>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Les deux équipes ne se mettent pas d'accord sur une nouvelle date : match annulé, aucun point n'est attribué</a:t>
          </a:r>
        </a:p>
      </dsp:txBody>
      <dsp:txXfrm>
        <a:off x="7107780" y="3489774"/>
        <a:ext cx="1155551" cy="754714"/>
      </dsp:txXfrm>
    </dsp:sp>
    <dsp:sp modelId="{BD1575DB-1B93-4B7E-90D9-2172F25EB101}">
      <dsp:nvSpPr>
        <dsp:cNvPr id="0" name=""/>
        <dsp:cNvSpPr/>
      </dsp:nvSpPr>
      <dsp:spPr>
        <a:xfrm>
          <a:off x="6122291" y="900937"/>
          <a:ext cx="781632" cy="320669"/>
        </a:xfrm>
        <a:custGeom>
          <a:avLst/>
          <a:gdLst/>
          <a:ahLst/>
          <a:cxnLst/>
          <a:rect l="0" t="0" r="0" b="0"/>
          <a:pathLst>
            <a:path>
              <a:moveTo>
                <a:pt x="0" y="0"/>
              </a:moveTo>
              <a:lnTo>
                <a:pt x="0" y="160334"/>
              </a:lnTo>
              <a:lnTo>
                <a:pt x="781632" y="160334"/>
              </a:lnTo>
              <a:lnTo>
                <a:pt x="781632" y="3206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90B0C8-4689-4AB9-A3D0-FA5B9ABE072A}">
      <dsp:nvSpPr>
        <dsp:cNvPr id="0" name=""/>
        <dsp:cNvSpPr/>
      </dsp:nvSpPr>
      <dsp:spPr>
        <a:xfrm>
          <a:off x="6302668" y="1221606"/>
          <a:ext cx="1202511" cy="80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a:t>L'équipe B ne propose pas de dates de report : match annulé, aucun point n'est attribué</a:t>
          </a:r>
        </a:p>
      </dsp:txBody>
      <dsp:txXfrm>
        <a:off x="6326148" y="1245086"/>
        <a:ext cx="1155551" cy="7547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39734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347440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84955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87628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213094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59841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307619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262997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151229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291002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B2780E0-57E9-5242-AB03-D129B454A858}" type="datetimeFigureOut">
              <a:rPr lang="fr-FR" smtClean="0"/>
              <a:pPr/>
              <a:t>11/09/2022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F339EA-65E7-6341-BECC-1B4094E23A84}" type="slidenum">
              <a:rPr lang="fr-FR" smtClean="0"/>
              <a:pPr/>
              <a:t>‹N°›</a:t>
            </a:fld>
            <a:endParaRPr lang="fr-FR"/>
          </a:p>
        </p:txBody>
      </p:sp>
    </p:spTree>
    <p:extLst>
      <p:ext uri="{BB962C8B-B14F-4D97-AF65-F5344CB8AC3E}">
        <p14:creationId xmlns:p14="http://schemas.microsoft.com/office/powerpoint/2010/main" val="19467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780E0-57E9-5242-AB03-D129B454A858}" type="datetimeFigureOut">
              <a:rPr lang="fr-FR" smtClean="0"/>
              <a:pPr/>
              <a:t>11/09/2022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339EA-65E7-6341-BECC-1B4094E23A84}" type="slidenum">
              <a:rPr lang="fr-FR" smtClean="0"/>
              <a:pPr/>
              <a:t>‹N°›</a:t>
            </a:fld>
            <a:endParaRPr lang="fr-FR"/>
          </a:p>
        </p:txBody>
      </p:sp>
    </p:spTree>
    <p:extLst>
      <p:ext uri="{BB962C8B-B14F-4D97-AF65-F5344CB8AC3E}">
        <p14:creationId xmlns:p14="http://schemas.microsoft.com/office/powerpoint/2010/main" val="3898383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a:t>Réunion des</a:t>
            </a:r>
            <a:br>
              <a:rPr lang="fr-FR" sz="4950" b="1" dirty="0"/>
            </a:br>
            <a:r>
              <a:rPr lang="fr-FR" sz="4950" b="1" dirty="0"/>
              <a:t>dirigeants de Club</a:t>
            </a:r>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r>
              <a:rPr lang="fr-FR" dirty="0" smtClean="0"/>
              <a:t>10 </a:t>
            </a:r>
            <a:r>
              <a:rPr lang="fr-FR" dirty="0"/>
              <a:t>Septembre </a:t>
            </a:r>
            <a:r>
              <a:rPr lang="fr-FR" dirty="0" smtClean="0"/>
              <a:t>2022</a:t>
            </a:r>
            <a:endParaRPr lang="fr-FR"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1220852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276759"/>
            <a:ext cx="6309847" cy="757237"/>
          </a:xfrm>
          <a:ln>
            <a:noFill/>
          </a:ln>
        </p:spPr>
        <p:txBody>
          <a:bodyPr>
            <a:normAutofit fontScale="90000"/>
          </a:bodyPr>
          <a:lstStyle/>
          <a:p>
            <a:pPr algn="ctr"/>
            <a:r>
              <a:rPr lang="fr-FR" sz="4950" b="1" dirty="0">
                <a:solidFill>
                  <a:schemeClr val="bg1">
                    <a:lumMod val="95000"/>
                  </a:schemeClr>
                </a:solidFill>
              </a:rPr>
              <a:t>Vos Contacts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pic>
        <p:nvPicPr>
          <p:cNvPr id="8" name="Image 7">
            <a:extLst>
              <a:ext uri="{FF2B5EF4-FFF2-40B4-BE49-F238E27FC236}">
                <a16:creationId xmlns:a16="http://schemas.microsoft.com/office/drawing/2014/main" id="{36AB0888-8D36-2E4A-A227-7E07631AD5C7}"/>
              </a:ext>
            </a:extLst>
          </p:cNvPr>
          <p:cNvPicPr>
            <a:picLocks noChangeAspect="1"/>
          </p:cNvPicPr>
          <p:nvPr/>
        </p:nvPicPr>
        <p:blipFill>
          <a:blip r:embed="rId4"/>
          <a:stretch>
            <a:fillRect/>
          </a:stretch>
        </p:blipFill>
        <p:spPr>
          <a:xfrm>
            <a:off x="458670" y="1315468"/>
            <a:ext cx="586063" cy="833512"/>
          </a:xfrm>
          <a:prstGeom prst="rect">
            <a:avLst/>
          </a:prstGeom>
        </p:spPr>
      </p:pic>
      <p:sp>
        <p:nvSpPr>
          <p:cNvPr id="9" name="ZoneTexte 8">
            <a:extLst>
              <a:ext uri="{FF2B5EF4-FFF2-40B4-BE49-F238E27FC236}">
                <a16:creationId xmlns:a16="http://schemas.microsoft.com/office/drawing/2014/main" id="{8233CCD0-0AE9-4245-809C-EBCF55337061}"/>
              </a:ext>
            </a:extLst>
          </p:cNvPr>
          <p:cNvSpPr txBox="1"/>
          <p:nvPr/>
        </p:nvSpPr>
        <p:spPr>
          <a:xfrm>
            <a:off x="1041209" y="1243460"/>
            <a:ext cx="3168352" cy="584775"/>
          </a:xfrm>
          <a:prstGeom prst="rect">
            <a:avLst/>
          </a:prstGeom>
          <a:noFill/>
        </p:spPr>
        <p:txBody>
          <a:bodyPr wrap="square" rtlCol="0">
            <a:spAutoFit/>
          </a:bodyPr>
          <a:lstStyle/>
          <a:p>
            <a:r>
              <a:rPr lang="fr-FR" sz="1800" b="1" dirty="0"/>
              <a:t>Jean-Marc SILMONT</a:t>
            </a:r>
          </a:p>
          <a:p>
            <a:r>
              <a:rPr lang="fr-FR" dirty="0"/>
              <a:t>d1@rugby-ffse.fr</a:t>
            </a:r>
          </a:p>
        </p:txBody>
      </p:sp>
      <p:sp>
        <p:nvSpPr>
          <p:cNvPr id="10" name="ZoneTexte 9">
            <a:extLst>
              <a:ext uri="{FF2B5EF4-FFF2-40B4-BE49-F238E27FC236}">
                <a16:creationId xmlns:a16="http://schemas.microsoft.com/office/drawing/2014/main" id="{9B5A2EE1-EE20-4C45-BA78-9968424A40A5}"/>
              </a:ext>
            </a:extLst>
          </p:cNvPr>
          <p:cNvSpPr txBox="1"/>
          <p:nvPr/>
        </p:nvSpPr>
        <p:spPr>
          <a:xfrm>
            <a:off x="5461666" y="1243460"/>
            <a:ext cx="3837918" cy="646331"/>
          </a:xfrm>
          <a:prstGeom prst="rect">
            <a:avLst/>
          </a:prstGeom>
          <a:noFill/>
        </p:spPr>
        <p:txBody>
          <a:bodyPr wrap="square" rtlCol="0">
            <a:spAutoFit/>
          </a:bodyPr>
          <a:lstStyle/>
          <a:p>
            <a:r>
              <a:rPr lang="fr-FR" sz="1800" b="1" dirty="0" smtClean="0"/>
              <a:t>Olivier DUFOUR</a:t>
            </a:r>
            <a:endParaRPr lang="fr-FR" sz="1800" b="1" dirty="0"/>
          </a:p>
          <a:p>
            <a:r>
              <a:rPr lang="fr-FR" dirty="0"/>
              <a:t>d2@rugby-ffse.fr</a:t>
            </a:r>
          </a:p>
        </p:txBody>
      </p:sp>
      <p:pic>
        <p:nvPicPr>
          <p:cNvPr id="11" name="Image 10">
            <a:extLst>
              <a:ext uri="{FF2B5EF4-FFF2-40B4-BE49-F238E27FC236}">
                <a16:creationId xmlns:a16="http://schemas.microsoft.com/office/drawing/2014/main" id="{142E6A1A-9E8C-5648-991E-3E4B2D0BEEF4}"/>
              </a:ext>
            </a:extLst>
          </p:cNvPr>
          <p:cNvPicPr>
            <a:picLocks noChangeAspect="1"/>
          </p:cNvPicPr>
          <p:nvPr/>
        </p:nvPicPr>
        <p:blipFill>
          <a:blip r:embed="rId5"/>
          <a:stretch>
            <a:fillRect/>
          </a:stretch>
        </p:blipFill>
        <p:spPr>
          <a:xfrm>
            <a:off x="4879127" y="1315468"/>
            <a:ext cx="586063" cy="833512"/>
          </a:xfrm>
          <a:prstGeom prst="rect">
            <a:avLst/>
          </a:prstGeom>
        </p:spPr>
      </p:pic>
      <p:sp>
        <p:nvSpPr>
          <p:cNvPr id="12" name="ZoneTexte 11">
            <a:extLst>
              <a:ext uri="{FF2B5EF4-FFF2-40B4-BE49-F238E27FC236}">
                <a16:creationId xmlns:a16="http://schemas.microsoft.com/office/drawing/2014/main" id="{1202B41C-42B8-6A4D-A18F-AA4415DBEFE8}"/>
              </a:ext>
            </a:extLst>
          </p:cNvPr>
          <p:cNvSpPr txBox="1"/>
          <p:nvPr/>
        </p:nvSpPr>
        <p:spPr>
          <a:xfrm>
            <a:off x="1044733" y="2349808"/>
            <a:ext cx="3168352" cy="646331"/>
          </a:xfrm>
          <a:prstGeom prst="rect">
            <a:avLst/>
          </a:prstGeom>
          <a:noFill/>
        </p:spPr>
        <p:txBody>
          <a:bodyPr wrap="square" rtlCol="0">
            <a:spAutoFit/>
          </a:bodyPr>
          <a:lstStyle/>
          <a:p>
            <a:r>
              <a:rPr lang="fr-FR" sz="1800" b="1" dirty="0" smtClean="0"/>
              <a:t>Florian PECHOUX</a:t>
            </a:r>
            <a:endParaRPr lang="fr-FR" sz="1800" b="1" dirty="0"/>
          </a:p>
          <a:p>
            <a:r>
              <a:rPr lang="fr-FR" dirty="0"/>
              <a:t>d3@rugby-ffse.fr</a:t>
            </a:r>
          </a:p>
        </p:txBody>
      </p:sp>
      <p:pic>
        <p:nvPicPr>
          <p:cNvPr id="13" name="Image 12">
            <a:extLst>
              <a:ext uri="{FF2B5EF4-FFF2-40B4-BE49-F238E27FC236}">
                <a16:creationId xmlns:a16="http://schemas.microsoft.com/office/drawing/2014/main" id="{09A20B69-4815-A847-B933-578F613A0F39}"/>
              </a:ext>
            </a:extLst>
          </p:cNvPr>
          <p:cNvPicPr>
            <a:picLocks noChangeAspect="1"/>
          </p:cNvPicPr>
          <p:nvPr/>
        </p:nvPicPr>
        <p:blipFill>
          <a:blip r:embed="rId6"/>
          <a:stretch>
            <a:fillRect/>
          </a:stretch>
        </p:blipFill>
        <p:spPr>
          <a:xfrm>
            <a:off x="457636" y="2428302"/>
            <a:ext cx="586063" cy="833512"/>
          </a:xfrm>
          <a:prstGeom prst="rect">
            <a:avLst/>
          </a:prstGeom>
        </p:spPr>
      </p:pic>
      <p:sp>
        <p:nvSpPr>
          <p:cNvPr id="15" name="ZoneTexte 14">
            <a:extLst>
              <a:ext uri="{FF2B5EF4-FFF2-40B4-BE49-F238E27FC236}">
                <a16:creationId xmlns:a16="http://schemas.microsoft.com/office/drawing/2014/main" id="{866E42CD-6F5A-024D-894F-108E18B4CD20}"/>
              </a:ext>
            </a:extLst>
          </p:cNvPr>
          <p:cNvSpPr txBox="1"/>
          <p:nvPr/>
        </p:nvSpPr>
        <p:spPr>
          <a:xfrm>
            <a:off x="5461666" y="2321838"/>
            <a:ext cx="3168352" cy="646331"/>
          </a:xfrm>
          <a:prstGeom prst="rect">
            <a:avLst/>
          </a:prstGeom>
          <a:noFill/>
        </p:spPr>
        <p:txBody>
          <a:bodyPr wrap="square" rtlCol="0">
            <a:spAutoFit/>
          </a:bodyPr>
          <a:lstStyle/>
          <a:p>
            <a:r>
              <a:rPr lang="fr-FR" sz="1800" b="1" dirty="0" smtClean="0"/>
              <a:t>Nabil MERKICHE</a:t>
            </a:r>
            <a:endParaRPr lang="fr-FR" sz="1800" b="1" dirty="0"/>
          </a:p>
          <a:p>
            <a:r>
              <a:rPr lang="fr-FR" dirty="0"/>
              <a:t>d4@rugby-ffse.fr</a:t>
            </a:r>
          </a:p>
        </p:txBody>
      </p:sp>
      <p:pic>
        <p:nvPicPr>
          <p:cNvPr id="4" name="Image 3" descr="Une image contenant signe&#10;&#10;Description générée automatiquement">
            <a:extLst>
              <a:ext uri="{FF2B5EF4-FFF2-40B4-BE49-F238E27FC236}">
                <a16:creationId xmlns:a16="http://schemas.microsoft.com/office/drawing/2014/main" id="{7CDC9BAE-6943-034C-B07C-EACD148EFCB9}"/>
              </a:ext>
            </a:extLst>
          </p:cNvPr>
          <p:cNvPicPr>
            <a:picLocks noChangeAspect="1"/>
          </p:cNvPicPr>
          <p:nvPr/>
        </p:nvPicPr>
        <p:blipFill>
          <a:blip r:embed="rId7"/>
          <a:stretch>
            <a:fillRect/>
          </a:stretch>
        </p:blipFill>
        <p:spPr>
          <a:xfrm>
            <a:off x="4879127" y="2428302"/>
            <a:ext cx="586063" cy="833512"/>
          </a:xfrm>
          <a:prstGeom prst="rect">
            <a:avLst/>
          </a:prstGeom>
        </p:spPr>
      </p:pic>
      <p:sp>
        <p:nvSpPr>
          <p:cNvPr id="16" name="ZoneTexte 15">
            <a:extLst>
              <a:ext uri="{FF2B5EF4-FFF2-40B4-BE49-F238E27FC236}">
                <a16:creationId xmlns:a16="http://schemas.microsoft.com/office/drawing/2014/main" id="{2C107CA7-C6CE-C24F-873F-533B7D2ACDCB}"/>
              </a:ext>
            </a:extLst>
          </p:cNvPr>
          <p:cNvSpPr txBox="1"/>
          <p:nvPr/>
        </p:nvSpPr>
        <p:spPr>
          <a:xfrm>
            <a:off x="457636" y="3420806"/>
            <a:ext cx="3332587" cy="1477328"/>
          </a:xfrm>
          <a:prstGeom prst="rect">
            <a:avLst/>
          </a:prstGeom>
          <a:noFill/>
        </p:spPr>
        <p:txBody>
          <a:bodyPr wrap="square" rtlCol="0">
            <a:spAutoFit/>
          </a:bodyPr>
          <a:lstStyle/>
          <a:p>
            <a:pPr algn="ctr"/>
            <a:r>
              <a:rPr lang="fr-FR" sz="3600" b="1" dirty="0"/>
              <a:t>Coupes</a:t>
            </a:r>
          </a:p>
          <a:p>
            <a:pPr algn="ctr"/>
            <a:r>
              <a:rPr lang="fr-FR" b="1" dirty="0" smtClean="0"/>
              <a:t>Florian PECHOUX</a:t>
            </a:r>
          </a:p>
          <a:p>
            <a:pPr algn="ctr"/>
            <a:r>
              <a:rPr lang="fr-FR" b="1" dirty="0" smtClean="0"/>
              <a:t>Jean-Marc SILMONT</a:t>
            </a:r>
            <a:endParaRPr lang="fr-FR" b="1" dirty="0"/>
          </a:p>
          <a:p>
            <a:pPr algn="ctr"/>
            <a:r>
              <a:rPr lang="fr-FR" dirty="0" err="1"/>
              <a:t>coupe@rugby-ffse.fr</a:t>
            </a:r>
            <a:endParaRPr lang="fr-FR" dirty="0"/>
          </a:p>
        </p:txBody>
      </p:sp>
      <p:sp>
        <p:nvSpPr>
          <p:cNvPr id="17" name="ZoneTexte 16">
            <a:extLst>
              <a:ext uri="{FF2B5EF4-FFF2-40B4-BE49-F238E27FC236}">
                <a16:creationId xmlns:a16="http://schemas.microsoft.com/office/drawing/2014/main" id="{1C3FEA1D-B0ED-2247-BDE7-965E1FA450EF}"/>
              </a:ext>
            </a:extLst>
          </p:cNvPr>
          <p:cNvSpPr txBox="1"/>
          <p:nvPr/>
        </p:nvSpPr>
        <p:spPr>
          <a:xfrm>
            <a:off x="4879127" y="3420806"/>
            <a:ext cx="3332587" cy="1477328"/>
          </a:xfrm>
          <a:prstGeom prst="rect">
            <a:avLst/>
          </a:prstGeom>
          <a:noFill/>
        </p:spPr>
        <p:txBody>
          <a:bodyPr wrap="square" rtlCol="0">
            <a:spAutoFit/>
          </a:bodyPr>
          <a:lstStyle/>
          <a:p>
            <a:pPr algn="ctr"/>
            <a:r>
              <a:rPr lang="fr-FR" sz="3600" b="1" dirty="0"/>
              <a:t>Demandes d’Arbitre</a:t>
            </a:r>
          </a:p>
          <a:p>
            <a:pPr algn="ctr"/>
            <a:r>
              <a:rPr lang="fr-FR" dirty="0" err="1"/>
              <a:t>arbitrage@rugby-ffse.fr</a:t>
            </a:r>
            <a:endParaRPr lang="fr-FR" dirty="0"/>
          </a:p>
        </p:txBody>
      </p:sp>
      <p:sp>
        <p:nvSpPr>
          <p:cNvPr id="18" name="ZoneTexte 17">
            <a:extLst>
              <a:ext uri="{FF2B5EF4-FFF2-40B4-BE49-F238E27FC236}">
                <a16:creationId xmlns:a16="http://schemas.microsoft.com/office/drawing/2014/main" id="{1A0E4B10-DED4-4946-9FE1-C1C7EA7300FE}"/>
              </a:ext>
            </a:extLst>
          </p:cNvPr>
          <p:cNvSpPr txBox="1"/>
          <p:nvPr/>
        </p:nvSpPr>
        <p:spPr>
          <a:xfrm>
            <a:off x="188569" y="5161156"/>
            <a:ext cx="8766862" cy="646331"/>
          </a:xfrm>
          <a:prstGeom prst="rect">
            <a:avLst/>
          </a:prstGeom>
          <a:noFill/>
        </p:spPr>
        <p:txBody>
          <a:bodyPr wrap="square" rtlCol="0">
            <a:spAutoFit/>
          </a:bodyPr>
          <a:lstStyle/>
          <a:p>
            <a:pPr algn="ctr"/>
            <a:r>
              <a:rPr lang="fr-FR" sz="3600" b="1" dirty="0"/>
              <a:t>Administratif</a:t>
            </a:r>
          </a:p>
        </p:txBody>
      </p:sp>
      <p:sp>
        <p:nvSpPr>
          <p:cNvPr id="19" name="ZoneTexte 18">
            <a:extLst>
              <a:ext uri="{FF2B5EF4-FFF2-40B4-BE49-F238E27FC236}">
                <a16:creationId xmlns:a16="http://schemas.microsoft.com/office/drawing/2014/main" id="{9829F440-DC02-6E47-A793-E3F645686E91}"/>
              </a:ext>
            </a:extLst>
          </p:cNvPr>
          <p:cNvSpPr txBox="1"/>
          <p:nvPr/>
        </p:nvSpPr>
        <p:spPr>
          <a:xfrm>
            <a:off x="457636" y="5773057"/>
            <a:ext cx="3332587" cy="646331"/>
          </a:xfrm>
          <a:prstGeom prst="rect">
            <a:avLst/>
          </a:prstGeom>
          <a:noFill/>
        </p:spPr>
        <p:txBody>
          <a:bodyPr wrap="square" rtlCol="0">
            <a:spAutoFit/>
          </a:bodyPr>
          <a:lstStyle/>
          <a:p>
            <a:pPr algn="ctr"/>
            <a:r>
              <a:rPr lang="fr-FR" b="1" dirty="0"/>
              <a:t>Frédéric DELANNOY</a:t>
            </a:r>
          </a:p>
          <a:p>
            <a:pPr algn="ctr"/>
            <a:r>
              <a:rPr lang="fr-FR" dirty="0" smtClean="0"/>
              <a:t>dtn@ffse.fr</a:t>
            </a:r>
            <a:endParaRPr lang="fr-FR" dirty="0"/>
          </a:p>
        </p:txBody>
      </p:sp>
      <p:sp>
        <p:nvSpPr>
          <p:cNvPr id="20" name="ZoneTexte 19">
            <a:extLst>
              <a:ext uri="{FF2B5EF4-FFF2-40B4-BE49-F238E27FC236}">
                <a16:creationId xmlns:a16="http://schemas.microsoft.com/office/drawing/2014/main" id="{1CEE7227-B552-6241-AD2D-2F3482956809}"/>
              </a:ext>
            </a:extLst>
          </p:cNvPr>
          <p:cNvSpPr txBox="1"/>
          <p:nvPr/>
        </p:nvSpPr>
        <p:spPr>
          <a:xfrm>
            <a:off x="4706533" y="5764613"/>
            <a:ext cx="3332587" cy="646331"/>
          </a:xfrm>
          <a:prstGeom prst="rect">
            <a:avLst/>
          </a:prstGeom>
          <a:noFill/>
        </p:spPr>
        <p:txBody>
          <a:bodyPr wrap="square" rtlCol="0">
            <a:spAutoFit/>
          </a:bodyPr>
          <a:lstStyle/>
          <a:p>
            <a:pPr algn="ctr"/>
            <a:r>
              <a:rPr lang="fr-FR" b="1" dirty="0">
                <a:solidFill>
                  <a:srgbClr val="FF0000"/>
                </a:solidFill>
              </a:rPr>
              <a:t>Amaury WELKER </a:t>
            </a:r>
          </a:p>
          <a:p>
            <a:pPr algn="ctr"/>
            <a:r>
              <a:rPr lang="fr-FR" dirty="0" err="1">
                <a:solidFill>
                  <a:srgbClr val="FF0000"/>
                </a:solidFill>
              </a:rPr>
              <a:t>challenge@ffse.fr</a:t>
            </a:r>
            <a:endParaRPr lang="fr-FR" dirty="0">
              <a:solidFill>
                <a:srgbClr val="FF0000"/>
              </a:solidFill>
            </a:endParaRPr>
          </a:p>
        </p:txBody>
      </p:sp>
    </p:spTree>
    <p:extLst>
      <p:ext uri="{BB962C8B-B14F-4D97-AF65-F5344CB8AC3E}">
        <p14:creationId xmlns:p14="http://schemas.microsoft.com/office/powerpoint/2010/main" val="6218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lstStyle/>
          <a:p>
            <a:r>
              <a:rPr lang="fr-FR"/>
              <a:t>Calendrier</a:t>
            </a:r>
            <a:endParaRPr lang="fr-FR" dirty="0"/>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r>
              <a:rPr lang="fr-FR" dirty="0"/>
              <a:t> </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2165715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Calendrier Général</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pic>
        <p:nvPicPr>
          <p:cNvPr id="9" name="Image 8"/>
          <p:cNvPicPr>
            <a:picLocks noChangeAspect="1"/>
          </p:cNvPicPr>
          <p:nvPr/>
        </p:nvPicPr>
        <p:blipFill>
          <a:blip r:embed="rId4"/>
          <a:stretch>
            <a:fillRect/>
          </a:stretch>
        </p:blipFill>
        <p:spPr>
          <a:xfrm>
            <a:off x="96520" y="1214713"/>
            <a:ext cx="8955431" cy="5516287"/>
          </a:xfrm>
          <a:prstGeom prst="rect">
            <a:avLst/>
          </a:prstGeom>
        </p:spPr>
      </p:pic>
    </p:spTree>
    <p:extLst>
      <p:ext uri="{BB962C8B-B14F-4D97-AF65-F5344CB8AC3E}">
        <p14:creationId xmlns:p14="http://schemas.microsoft.com/office/powerpoint/2010/main" val="251778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Dates à retenir</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3" name="ZoneTexte 2">
            <a:extLst>
              <a:ext uri="{FF2B5EF4-FFF2-40B4-BE49-F238E27FC236}">
                <a16:creationId xmlns:a16="http://schemas.microsoft.com/office/drawing/2014/main" id="{541D8E2A-F0E2-C844-928D-AC5524DFEDF4}"/>
              </a:ext>
            </a:extLst>
          </p:cNvPr>
          <p:cNvSpPr txBox="1"/>
          <p:nvPr/>
        </p:nvSpPr>
        <p:spPr>
          <a:xfrm>
            <a:off x="833284" y="1410355"/>
            <a:ext cx="8122147" cy="5078313"/>
          </a:xfrm>
          <a:prstGeom prst="rect">
            <a:avLst/>
          </a:prstGeom>
          <a:noFill/>
        </p:spPr>
        <p:txBody>
          <a:bodyPr wrap="square" rtlCol="0">
            <a:spAutoFit/>
          </a:bodyPr>
          <a:lstStyle/>
          <a:p>
            <a:endParaRPr lang="fr-FR" sz="2400" dirty="0"/>
          </a:p>
          <a:p>
            <a:r>
              <a:rPr lang="fr-FR" sz="2400" dirty="0" smtClean="0"/>
              <a:t>06/05 </a:t>
            </a:r>
            <a:r>
              <a:rPr lang="fr-FR" sz="2400" dirty="0"/>
              <a:t>: </a:t>
            </a:r>
            <a:r>
              <a:rPr lang="fr-FR" sz="2400" dirty="0" smtClean="0"/>
              <a:t>Fin de la phase régulière</a:t>
            </a:r>
            <a:endParaRPr lang="fr-FR" sz="2400" dirty="0"/>
          </a:p>
          <a:p>
            <a:endParaRPr lang="fr-FR" sz="2400" dirty="0" smtClean="0"/>
          </a:p>
          <a:p>
            <a:r>
              <a:rPr lang="fr-FR" sz="2400" dirty="0" smtClean="0"/>
              <a:t>13/05 </a:t>
            </a:r>
            <a:r>
              <a:rPr lang="fr-FR" sz="2400" dirty="0"/>
              <a:t>: Quarts de </a:t>
            </a:r>
            <a:r>
              <a:rPr lang="fr-FR" sz="2400" dirty="0" smtClean="0"/>
              <a:t>finale</a:t>
            </a:r>
          </a:p>
          <a:p>
            <a:endParaRPr lang="fr-FR" sz="2400" dirty="0"/>
          </a:p>
          <a:p>
            <a:r>
              <a:rPr lang="fr-FR" sz="2400" dirty="0" smtClean="0"/>
              <a:t>27/05 </a:t>
            </a:r>
            <a:r>
              <a:rPr lang="fr-FR" sz="2400" dirty="0"/>
              <a:t>: Barrages et finales de coupes</a:t>
            </a:r>
          </a:p>
          <a:p>
            <a:endParaRPr lang="fr-FR" sz="2400" dirty="0"/>
          </a:p>
          <a:p>
            <a:r>
              <a:rPr lang="fr-FR" sz="2400" dirty="0" smtClean="0"/>
              <a:t>03/06 </a:t>
            </a:r>
            <a:r>
              <a:rPr lang="fr-FR" sz="2400" dirty="0"/>
              <a:t>: Demi finales</a:t>
            </a:r>
          </a:p>
          <a:p>
            <a:endParaRPr lang="fr-FR" sz="2400" dirty="0"/>
          </a:p>
          <a:p>
            <a:r>
              <a:rPr lang="fr-FR" sz="2400" dirty="0" smtClean="0"/>
              <a:t>10/06 </a:t>
            </a:r>
            <a:r>
              <a:rPr lang="fr-FR" sz="2400" dirty="0"/>
              <a:t>: Finales</a:t>
            </a:r>
          </a:p>
          <a:p>
            <a:endParaRPr lang="fr-FR" sz="2400" dirty="0"/>
          </a:p>
          <a:p>
            <a:r>
              <a:rPr lang="fr-FR" sz="2400" dirty="0"/>
              <a:t>1</a:t>
            </a:r>
            <a:r>
              <a:rPr lang="fr-FR" sz="2400" dirty="0" smtClean="0"/>
              <a:t>7/06 : Jeux européens à Bordeaux</a:t>
            </a:r>
          </a:p>
          <a:p>
            <a:endParaRPr lang="fr-FR" dirty="0"/>
          </a:p>
          <a:p>
            <a:endParaRPr lang="fr-FR" dirty="0"/>
          </a:p>
        </p:txBody>
      </p:sp>
    </p:spTree>
    <p:extLst>
      <p:ext uri="{BB962C8B-B14F-4D97-AF65-F5344CB8AC3E}">
        <p14:creationId xmlns:p14="http://schemas.microsoft.com/office/powerpoint/2010/main" val="2622884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1</a:t>
            </a:r>
            <a:r>
              <a:rPr lang="fr-FR" sz="4950" b="1" baseline="30000" dirty="0">
                <a:solidFill>
                  <a:schemeClr val="bg1">
                    <a:lumMod val="95000"/>
                  </a:schemeClr>
                </a:solidFill>
              </a:rPr>
              <a:t>e</a:t>
            </a:r>
            <a:r>
              <a:rPr lang="fr-FR" sz="4950" b="1" dirty="0">
                <a:solidFill>
                  <a:schemeClr val="bg1">
                    <a:lumMod val="95000"/>
                  </a:schemeClr>
                </a:solidFill>
              </a:rPr>
              <a:t> Division</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pic>
        <p:nvPicPr>
          <p:cNvPr id="6" name="Image 5">
            <a:extLst>
              <a:ext uri="{FF2B5EF4-FFF2-40B4-BE49-F238E27FC236}">
                <a16:creationId xmlns:a16="http://schemas.microsoft.com/office/drawing/2014/main" id="{C259A6D4-4352-2344-A81A-5A1B3D3CC45A}"/>
              </a:ext>
            </a:extLst>
          </p:cNvPr>
          <p:cNvPicPr>
            <a:picLocks noChangeAspect="1"/>
          </p:cNvPicPr>
          <p:nvPr/>
        </p:nvPicPr>
        <p:blipFill>
          <a:blip r:embed="rId4"/>
          <a:stretch>
            <a:fillRect/>
          </a:stretch>
        </p:blipFill>
        <p:spPr>
          <a:xfrm>
            <a:off x="3249101" y="1233237"/>
            <a:ext cx="2286000" cy="3251200"/>
          </a:xfrm>
          <a:prstGeom prst="rect">
            <a:avLst/>
          </a:prstGeom>
        </p:spPr>
      </p:pic>
      <p:sp>
        <p:nvSpPr>
          <p:cNvPr id="3" name="Rectangle 2">
            <a:extLst>
              <a:ext uri="{FF2B5EF4-FFF2-40B4-BE49-F238E27FC236}">
                <a16:creationId xmlns:a16="http://schemas.microsoft.com/office/drawing/2014/main" id="{7321305C-09CC-A846-99B9-5BBD928A91C2}"/>
              </a:ext>
            </a:extLst>
          </p:cNvPr>
          <p:cNvSpPr/>
          <p:nvPr/>
        </p:nvSpPr>
        <p:spPr>
          <a:xfrm>
            <a:off x="2106101" y="5002613"/>
            <a:ext cx="4572000" cy="1138773"/>
          </a:xfrm>
          <a:prstGeom prst="rect">
            <a:avLst/>
          </a:prstGeom>
        </p:spPr>
        <p:txBody>
          <a:bodyPr>
            <a:spAutoFit/>
          </a:bodyPr>
          <a:lstStyle/>
          <a:p>
            <a:pPr algn="ctr"/>
            <a:r>
              <a:rPr lang="fr-FR" sz="3200" dirty="0"/>
              <a:t>Jean-Marc </a:t>
            </a:r>
            <a:r>
              <a:rPr lang="fr-FR" sz="3200" b="1" dirty="0"/>
              <a:t>SILMONT</a:t>
            </a:r>
          </a:p>
          <a:p>
            <a:pPr algn="ctr"/>
            <a:r>
              <a:rPr lang="fr-FR" b="1" dirty="0"/>
              <a:t>d1@rugby-ffse.fr</a:t>
            </a:r>
          </a:p>
          <a:p>
            <a:pPr algn="ctr"/>
            <a:r>
              <a:rPr lang="fr-FR" dirty="0"/>
              <a:t>06 80 60 25 09</a:t>
            </a:r>
          </a:p>
        </p:txBody>
      </p:sp>
    </p:spTree>
    <p:extLst>
      <p:ext uri="{BB962C8B-B14F-4D97-AF65-F5344CB8AC3E}">
        <p14:creationId xmlns:p14="http://schemas.microsoft.com/office/powerpoint/2010/main" val="1944301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1</a:t>
            </a:r>
            <a:r>
              <a:rPr lang="fr-FR" sz="4950" b="1" baseline="30000" dirty="0">
                <a:solidFill>
                  <a:schemeClr val="bg1">
                    <a:lumMod val="95000"/>
                  </a:schemeClr>
                </a:solidFill>
              </a:rPr>
              <a:t>e</a:t>
            </a:r>
            <a:r>
              <a:rPr lang="fr-FR" sz="4950" b="1" dirty="0">
                <a:solidFill>
                  <a:schemeClr val="bg1">
                    <a:lumMod val="95000"/>
                  </a:schemeClr>
                </a:solidFill>
              </a:rPr>
              <a:t> Division</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4" name="ZoneTexte 3">
            <a:extLst>
              <a:ext uri="{FF2B5EF4-FFF2-40B4-BE49-F238E27FC236}">
                <a16:creationId xmlns:a16="http://schemas.microsoft.com/office/drawing/2014/main" id="{F7578429-FE3B-7746-B6AB-C9BFCC270086}"/>
              </a:ext>
            </a:extLst>
          </p:cNvPr>
          <p:cNvSpPr txBox="1"/>
          <p:nvPr/>
        </p:nvSpPr>
        <p:spPr>
          <a:xfrm>
            <a:off x="387719" y="1902604"/>
            <a:ext cx="1526458" cy="3970318"/>
          </a:xfrm>
          <a:prstGeom prst="rect">
            <a:avLst/>
          </a:prstGeom>
          <a:noFill/>
        </p:spPr>
        <p:txBody>
          <a:bodyPr wrap="square" rtlCol="0">
            <a:spAutoFit/>
          </a:bodyPr>
          <a:lstStyle/>
          <a:p>
            <a:pPr marL="342900" indent="-342900">
              <a:buFont typeface="+mj-lt"/>
              <a:buAutoNum type="arabicPeriod"/>
            </a:pPr>
            <a:r>
              <a:rPr lang="fr-FR" dirty="0" smtClean="0"/>
              <a:t>01/10</a:t>
            </a:r>
            <a:endParaRPr lang="fr-FR" dirty="0"/>
          </a:p>
          <a:p>
            <a:pPr marL="342900" indent="-342900">
              <a:buFont typeface="+mj-lt"/>
              <a:buAutoNum type="arabicPeriod"/>
            </a:pPr>
            <a:r>
              <a:rPr lang="fr-FR" dirty="0" smtClean="0"/>
              <a:t>15/10</a:t>
            </a:r>
            <a:endParaRPr lang="fr-FR" dirty="0"/>
          </a:p>
          <a:p>
            <a:pPr marL="342900" indent="-342900">
              <a:buFont typeface="+mj-lt"/>
              <a:buAutoNum type="arabicPeriod"/>
            </a:pPr>
            <a:r>
              <a:rPr lang="fr-FR" dirty="0" smtClean="0"/>
              <a:t>29/10</a:t>
            </a:r>
            <a:endParaRPr lang="fr-FR" dirty="0"/>
          </a:p>
          <a:p>
            <a:pPr marL="342900" indent="-342900">
              <a:buFont typeface="+mj-lt"/>
              <a:buAutoNum type="arabicPeriod"/>
            </a:pPr>
            <a:r>
              <a:rPr lang="fr-FR" dirty="0" smtClean="0"/>
              <a:t>19/11</a:t>
            </a:r>
            <a:endParaRPr lang="fr-FR" dirty="0"/>
          </a:p>
          <a:p>
            <a:pPr marL="342900" indent="-342900">
              <a:buFont typeface="+mj-lt"/>
              <a:buAutoNum type="arabicPeriod"/>
            </a:pPr>
            <a:r>
              <a:rPr lang="fr-FR" dirty="0" smtClean="0"/>
              <a:t>03/12</a:t>
            </a:r>
            <a:endParaRPr lang="fr-FR" dirty="0"/>
          </a:p>
          <a:p>
            <a:pPr marL="342900" indent="-342900">
              <a:buFont typeface="+mj-lt"/>
              <a:buAutoNum type="arabicPeriod"/>
            </a:pPr>
            <a:r>
              <a:rPr lang="fr-FR" dirty="0" smtClean="0"/>
              <a:t>17/12</a:t>
            </a:r>
          </a:p>
          <a:p>
            <a:pPr marL="342900" indent="-342900">
              <a:buFont typeface="+mj-lt"/>
              <a:buAutoNum type="arabicPeriod" startAt="7"/>
            </a:pPr>
            <a:r>
              <a:rPr lang="fr-FR" dirty="0" smtClean="0"/>
              <a:t>14/01</a:t>
            </a:r>
            <a:endParaRPr lang="fr-FR" dirty="0"/>
          </a:p>
          <a:p>
            <a:pPr marL="342900" indent="-342900">
              <a:buFont typeface="+mj-lt"/>
              <a:buAutoNum type="arabicPeriod" startAt="7"/>
            </a:pPr>
            <a:r>
              <a:rPr lang="fr-FR" dirty="0" smtClean="0"/>
              <a:t>28/01</a:t>
            </a:r>
            <a:endParaRPr lang="fr-FR" dirty="0"/>
          </a:p>
          <a:p>
            <a:pPr marL="342900" indent="-342900">
              <a:buFont typeface="+mj-lt"/>
              <a:buAutoNum type="arabicPeriod" startAt="7"/>
            </a:pPr>
            <a:r>
              <a:rPr lang="fr-FR" dirty="0" smtClean="0"/>
              <a:t>11/02</a:t>
            </a:r>
            <a:endParaRPr lang="fr-FR" dirty="0"/>
          </a:p>
          <a:p>
            <a:pPr marL="342900" indent="-342900">
              <a:buFont typeface="+mj-lt"/>
              <a:buAutoNum type="arabicPeriod" startAt="7"/>
            </a:pPr>
            <a:r>
              <a:rPr lang="fr-FR" dirty="0" smtClean="0"/>
              <a:t>04/03</a:t>
            </a:r>
            <a:endParaRPr lang="fr-FR" dirty="0"/>
          </a:p>
          <a:p>
            <a:pPr marL="342900" indent="-342900">
              <a:buFont typeface="+mj-lt"/>
              <a:buAutoNum type="arabicPeriod" startAt="7"/>
            </a:pPr>
            <a:r>
              <a:rPr lang="fr-FR" dirty="0" smtClean="0"/>
              <a:t>18/03</a:t>
            </a:r>
            <a:endParaRPr lang="fr-FR" dirty="0"/>
          </a:p>
          <a:p>
            <a:pPr marL="342900" indent="-342900">
              <a:buFont typeface="+mj-lt"/>
              <a:buAutoNum type="arabicPeriod" startAt="7"/>
            </a:pPr>
            <a:r>
              <a:rPr lang="fr-FR" dirty="0" smtClean="0"/>
              <a:t>01/04</a:t>
            </a:r>
            <a:endParaRPr lang="fr-FR" dirty="0"/>
          </a:p>
          <a:p>
            <a:pPr marL="342900" indent="-342900">
              <a:buFont typeface="+mj-lt"/>
              <a:buAutoNum type="arabicPeriod" startAt="7"/>
            </a:pPr>
            <a:r>
              <a:rPr lang="fr-FR" dirty="0" smtClean="0"/>
              <a:t>22/04</a:t>
            </a:r>
            <a:endParaRPr lang="fr-FR" dirty="0"/>
          </a:p>
          <a:p>
            <a:pPr marL="342900" indent="-342900">
              <a:buFont typeface="+mj-lt"/>
              <a:buAutoNum type="arabicPeriod"/>
            </a:pPr>
            <a:endParaRPr lang="fr-FR" dirty="0"/>
          </a:p>
        </p:txBody>
      </p:sp>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4140243950"/>
              </p:ext>
            </p:extLst>
          </p:nvPr>
        </p:nvGraphicFramePr>
        <p:xfrm>
          <a:off x="2859431" y="1291883"/>
          <a:ext cx="6096000" cy="5191760"/>
        </p:xfrm>
        <a:graphic>
          <a:graphicData uri="http://schemas.openxmlformats.org/drawingml/2006/table">
            <a:tbl>
              <a:tblPr bandRow="1">
                <a:tableStyleId>{5C22544A-7EE6-4342-B048-85BDC9FD1C3A}</a:tableStyleId>
              </a:tblPr>
              <a:tblGrid>
                <a:gridCol w="6096000">
                  <a:extLst>
                    <a:ext uri="{9D8B030D-6E8A-4147-A177-3AD203B41FA5}">
                      <a16:colId xmlns:a16="http://schemas.microsoft.com/office/drawing/2014/main" val="165308672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smtClean="0"/>
                        <a:t>Big</a:t>
                      </a:r>
                      <a:r>
                        <a:rPr lang="fr-FR" baseline="0" dirty="0" smtClean="0"/>
                        <a:t> de Vincennes</a:t>
                      </a:r>
                      <a:endParaRPr lang="fr-FR" dirty="0" smtClean="0"/>
                    </a:p>
                  </a:txBody>
                  <a:tcPr/>
                </a:tc>
                <a:extLst>
                  <a:ext uri="{0D108BD9-81ED-4DB2-BD59-A6C34878D82A}">
                    <a16:rowId xmlns:a16="http://schemas.microsoft.com/office/drawing/2014/main" val="168016889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British RFC</a:t>
                      </a:r>
                    </a:p>
                  </a:txBody>
                  <a:tcPr/>
                </a:tc>
                <a:extLst>
                  <a:ext uri="{0D108BD9-81ED-4DB2-BD59-A6C34878D82A}">
                    <a16:rowId xmlns:a16="http://schemas.microsoft.com/office/drawing/2014/main" val="177115648"/>
                  </a:ext>
                </a:extLst>
              </a:tr>
              <a:tr h="370840">
                <a:tc>
                  <a:txBody>
                    <a:bodyPr/>
                    <a:lstStyle/>
                    <a:p>
                      <a:pPr algn="ctr"/>
                      <a:r>
                        <a:rPr lang="fr-FR" dirty="0" smtClean="0"/>
                        <a:t>Centrale Parc</a:t>
                      </a:r>
                      <a:endParaRPr lang="fr-FR" dirty="0"/>
                    </a:p>
                  </a:txBody>
                  <a:tcPr/>
                </a:tc>
                <a:extLst>
                  <a:ext uri="{0D108BD9-81ED-4DB2-BD59-A6C34878D82A}">
                    <a16:rowId xmlns:a16="http://schemas.microsoft.com/office/drawing/2014/main" val="1276136638"/>
                  </a:ext>
                </a:extLst>
              </a:tr>
              <a:tr h="370840">
                <a:tc>
                  <a:txBody>
                    <a:bodyPr/>
                    <a:lstStyle/>
                    <a:p>
                      <a:pPr algn="ctr"/>
                      <a:r>
                        <a:rPr lang="fr-FR" dirty="0" smtClean="0"/>
                        <a:t>Crocodiles </a:t>
                      </a:r>
                      <a:r>
                        <a:rPr lang="fr-FR" dirty="0"/>
                        <a:t>Rugby</a:t>
                      </a:r>
                    </a:p>
                  </a:txBody>
                  <a:tcPr/>
                </a:tc>
                <a:extLst>
                  <a:ext uri="{0D108BD9-81ED-4DB2-BD59-A6C34878D82A}">
                    <a16:rowId xmlns:a16="http://schemas.microsoft.com/office/drawing/2014/main" val="1362042268"/>
                  </a:ext>
                </a:extLst>
              </a:tr>
              <a:tr h="370840">
                <a:tc>
                  <a:txBody>
                    <a:bodyPr/>
                    <a:lstStyle/>
                    <a:p>
                      <a:pPr algn="ctr"/>
                      <a:r>
                        <a:rPr lang="fr-FR" dirty="0"/>
                        <a:t>Drink </a:t>
                      </a:r>
                      <a:r>
                        <a:rPr lang="fr-FR" dirty="0" smtClean="0"/>
                        <a:t>&amp; </a:t>
                      </a:r>
                      <a:r>
                        <a:rPr lang="fr-FR" dirty="0"/>
                        <a:t>Steak</a:t>
                      </a:r>
                    </a:p>
                  </a:txBody>
                  <a:tcPr/>
                </a:tc>
                <a:extLst>
                  <a:ext uri="{0D108BD9-81ED-4DB2-BD59-A6C34878D82A}">
                    <a16:rowId xmlns:a16="http://schemas.microsoft.com/office/drawing/2014/main" val="1305658372"/>
                  </a:ext>
                </a:extLst>
              </a:tr>
              <a:tr h="370840">
                <a:tc>
                  <a:txBody>
                    <a:bodyPr/>
                    <a:lstStyle/>
                    <a:p>
                      <a:pPr algn="ctr"/>
                      <a:r>
                        <a:rPr lang="fr-FR" dirty="0"/>
                        <a:t>Gitan </a:t>
                      </a:r>
                      <a:r>
                        <a:rPr lang="fr-FR" dirty="0" smtClean="0"/>
                        <a:t>Puteaux</a:t>
                      </a:r>
                      <a:endParaRPr lang="fr-FR" dirty="0"/>
                    </a:p>
                  </a:txBody>
                  <a:tcPr/>
                </a:tc>
                <a:extLst>
                  <a:ext uri="{0D108BD9-81ED-4DB2-BD59-A6C34878D82A}">
                    <a16:rowId xmlns:a16="http://schemas.microsoft.com/office/drawing/2014/main" val="3356762230"/>
                  </a:ext>
                </a:extLst>
              </a:tr>
              <a:tr h="370840">
                <a:tc>
                  <a:txBody>
                    <a:bodyPr/>
                    <a:lstStyle/>
                    <a:p>
                      <a:pPr algn="ctr"/>
                      <a:r>
                        <a:rPr lang="fr-FR" dirty="0" smtClean="0"/>
                        <a:t>Grands Ducs</a:t>
                      </a:r>
                      <a:endParaRPr lang="fr-FR" dirty="0"/>
                    </a:p>
                  </a:txBody>
                  <a:tcPr/>
                </a:tc>
                <a:extLst>
                  <a:ext uri="{0D108BD9-81ED-4DB2-BD59-A6C34878D82A}">
                    <a16:rowId xmlns:a16="http://schemas.microsoft.com/office/drawing/2014/main" val="777636341"/>
                  </a:ext>
                </a:extLst>
              </a:tr>
              <a:tr h="370840">
                <a:tc>
                  <a:txBody>
                    <a:bodyPr/>
                    <a:lstStyle/>
                    <a:p>
                      <a:pPr algn="ctr"/>
                      <a:r>
                        <a:rPr lang="fr-FR" dirty="0"/>
                        <a:t>LOCH</a:t>
                      </a:r>
                    </a:p>
                  </a:txBody>
                  <a:tcPr/>
                </a:tc>
                <a:extLst>
                  <a:ext uri="{0D108BD9-81ED-4DB2-BD59-A6C34878D82A}">
                    <a16:rowId xmlns:a16="http://schemas.microsoft.com/office/drawing/2014/main" val="1381680053"/>
                  </a:ext>
                </a:extLst>
              </a:tr>
              <a:tr h="370840">
                <a:tc>
                  <a:txBody>
                    <a:bodyPr/>
                    <a:lstStyle/>
                    <a:p>
                      <a:pPr algn="ctr"/>
                      <a:r>
                        <a:rPr lang="fr-FR" dirty="0" err="1" smtClean="0"/>
                        <a:t>Nawack</a:t>
                      </a:r>
                      <a:endParaRPr lang="fr-FR" dirty="0"/>
                    </a:p>
                  </a:txBody>
                  <a:tcPr/>
                </a:tc>
                <a:extLst>
                  <a:ext uri="{0D108BD9-81ED-4DB2-BD59-A6C34878D82A}">
                    <a16:rowId xmlns:a16="http://schemas.microsoft.com/office/drawing/2014/main" val="37823302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Nœuds </a:t>
                      </a:r>
                      <a:r>
                        <a:rPr lang="fr-FR" dirty="0" err="1" smtClean="0"/>
                        <a:t>Pap’s</a:t>
                      </a:r>
                      <a:endParaRPr lang="fr-FR" dirty="0" smtClean="0"/>
                    </a:p>
                  </a:txBody>
                  <a:tcPr/>
                </a:tc>
                <a:extLst>
                  <a:ext uri="{0D108BD9-81ED-4DB2-BD59-A6C34878D82A}">
                    <a16:rowId xmlns:a16="http://schemas.microsoft.com/office/drawing/2014/main" val="33561893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PEER</a:t>
                      </a:r>
                    </a:p>
                  </a:txBody>
                  <a:tcPr/>
                </a:tc>
                <a:extLst>
                  <a:ext uri="{0D108BD9-81ED-4DB2-BD59-A6C34878D82A}">
                    <a16:rowId xmlns:a16="http://schemas.microsoft.com/office/drawing/2014/main" val="3154580656"/>
                  </a:ext>
                </a:extLst>
              </a:tr>
              <a:tr h="370840">
                <a:tc>
                  <a:txBody>
                    <a:bodyPr/>
                    <a:lstStyle/>
                    <a:p>
                      <a:pPr algn="ctr"/>
                      <a:r>
                        <a:rPr lang="fr-FR" dirty="0"/>
                        <a:t>RC Palais</a:t>
                      </a:r>
                    </a:p>
                  </a:txBody>
                  <a:tcPr/>
                </a:tc>
                <a:extLst>
                  <a:ext uri="{0D108BD9-81ED-4DB2-BD59-A6C34878D82A}">
                    <a16:rowId xmlns:a16="http://schemas.microsoft.com/office/drawing/2014/main" val="42451480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UA Société Générale</a:t>
                      </a:r>
                    </a:p>
                  </a:txBody>
                  <a:tcPr/>
                </a:tc>
                <a:extLst>
                  <a:ext uri="{0D108BD9-81ED-4DB2-BD59-A6C34878D82A}">
                    <a16:rowId xmlns:a16="http://schemas.microsoft.com/office/drawing/2014/main" val="32066850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UCB</a:t>
                      </a:r>
                    </a:p>
                  </a:txBody>
                  <a:tcPr/>
                </a:tc>
                <a:extLst>
                  <a:ext uri="{0D108BD9-81ED-4DB2-BD59-A6C34878D82A}">
                    <a16:rowId xmlns:a16="http://schemas.microsoft.com/office/drawing/2014/main" val="90563560"/>
                  </a:ext>
                </a:extLst>
              </a:tr>
            </a:tbl>
          </a:graphicData>
        </a:graphic>
      </p:graphicFrame>
    </p:spTree>
    <p:extLst>
      <p:ext uri="{BB962C8B-B14F-4D97-AF65-F5344CB8AC3E}">
        <p14:creationId xmlns:p14="http://schemas.microsoft.com/office/powerpoint/2010/main" val="2895952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1</a:t>
            </a:r>
            <a:r>
              <a:rPr lang="fr-FR" sz="4950" b="1" baseline="30000" dirty="0">
                <a:solidFill>
                  <a:schemeClr val="bg1">
                    <a:lumMod val="95000"/>
                  </a:schemeClr>
                </a:solidFill>
              </a:rPr>
              <a:t>e</a:t>
            </a:r>
            <a:r>
              <a:rPr lang="fr-FR" sz="4950" b="1" dirty="0">
                <a:solidFill>
                  <a:schemeClr val="bg1">
                    <a:lumMod val="95000"/>
                  </a:schemeClr>
                </a:solidFill>
              </a:rPr>
              <a:t> </a:t>
            </a:r>
            <a:r>
              <a:rPr lang="fr-FR" sz="4950" b="1" dirty="0" smtClean="0">
                <a:solidFill>
                  <a:schemeClr val="bg1">
                    <a:lumMod val="95000"/>
                  </a:schemeClr>
                </a:solidFill>
              </a:rPr>
              <a:t>Division</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2868953046"/>
              </p:ext>
            </p:extLst>
          </p:nvPr>
        </p:nvGraphicFramePr>
        <p:xfrm>
          <a:off x="670560" y="2495843"/>
          <a:ext cx="8142632" cy="2966720"/>
        </p:xfrm>
        <a:graphic>
          <a:graphicData uri="http://schemas.openxmlformats.org/drawingml/2006/table">
            <a:tbl>
              <a:tblPr bandRow="1">
                <a:tableStyleId>{5C22544A-7EE6-4342-B048-85BDC9FD1C3A}</a:tableStyleId>
              </a:tblPr>
              <a:tblGrid>
                <a:gridCol w="4071316">
                  <a:extLst>
                    <a:ext uri="{9D8B030D-6E8A-4147-A177-3AD203B41FA5}">
                      <a16:colId xmlns:a16="http://schemas.microsoft.com/office/drawing/2014/main" val="1653086728"/>
                    </a:ext>
                  </a:extLst>
                </a:gridCol>
                <a:gridCol w="4071316">
                  <a:extLst>
                    <a:ext uri="{9D8B030D-6E8A-4147-A177-3AD203B41FA5}">
                      <a16:colId xmlns:a16="http://schemas.microsoft.com/office/drawing/2014/main" val="359086409"/>
                    </a:ext>
                  </a:extLst>
                </a:gridCol>
              </a:tblGrid>
              <a:tr h="370840">
                <a:tc gridSpan="2">
                  <a:txBody>
                    <a:bodyPr/>
                    <a:lstStyle/>
                    <a:p>
                      <a:pPr algn="ctr"/>
                      <a:r>
                        <a:rPr lang="fr-FR" dirty="0" smtClean="0"/>
                        <a:t>1</a:t>
                      </a:r>
                      <a:r>
                        <a:rPr lang="fr-FR" baseline="30000" dirty="0" smtClean="0"/>
                        <a:t>ère</a:t>
                      </a:r>
                      <a:r>
                        <a:rPr lang="fr-FR" dirty="0" smtClean="0"/>
                        <a:t> journée – 01/10</a:t>
                      </a:r>
                      <a:endParaRPr lang="fr-FR" dirty="0"/>
                    </a:p>
                  </a:txBody>
                  <a:tcPr/>
                </a:tc>
                <a:tc hMerge="1">
                  <a:txBody>
                    <a:bodyPr/>
                    <a:lstStyle/>
                    <a:p>
                      <a:pPr algn="ctr"/>
                      <a:endParaRPr lang="fr-FR" dirty="0"/>
                    </a:p>
                  </a:txBody>
                  <a:tcPr/>
                </a:tc>
                <a:extLst>
                  <a:ext uri="{0D108BD9-81ED-4DB2-BD59-A6C34878D82A}">
                    <a16:rowId xmlns:a16="http://schemas.microsoft.com/office/drawing/2014/main" val="2470310080"/>
                  </a:ext>
                </a:extLst>
              </a:tr>
              <a:tr h="370840">
                <a:tc>
                  <a:txBody>
                    <a:bodyPr/>
                    <a:lstStyle/>
                    <a:p>
                      <a:pPr algn="ctr"/>
                      <a:r>
                        <a:rPr lang="fr-FR" dirty="0" smtClean="0"/>
                        <a:t>Crocodiles </a:t>
                      </a:r>
                      <a:r>
                        <a:rPr lang="fr-FR" dirty="0"/>
                        <a:t>Rugby</a:t>
                      </a:r>
                    </a:p>
                  </a:txBody>
                  <a:tcPr/>
                </a:tc>
                <a:tc>
                  <a:txBody>
                    <a:bodyPr/>
                    <a:lstStyle/>
                    <a:p>
                      <a:pPr algn="ctr"/>
                      <a:r>
                        <a:rPr lang="fr-FR" dirty="0" smtClean="0"/>
                        <a:t>Drink &amp; Steak</a:t>
                      </a:r>
                      <a:endParaRPr lang="fr-FR" dirty="0"/>
                    </a:p>
                  </a:txBody>
                  <a:tcPr/>
                </a:tc>
                <a:extLst>
                  <a:ext uri="{0D108BD9-81ED-4DB2-BD59-A6C34878D82A}">
                    <a16:rowId xmlns:a16="http://schemas.microsoft.com/office/drawing/2014/main" val="1305658372"/>
                  </a:ext>
                </a:extLst>
              </a:tr>
              <a:tr h="370840">
                <a:tc>
                  <a:txBody>
                    <a:bodyPr/>
                    <a:lstStyle/>
                    <a:p>
                      <a:pPr algn="ctr"/>
                      <a:r>
                        <a:rPr lang="fr-FR" dirty="0" smtClean="0"/>
                        <a:t>Gitan Puteaux</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Grands Ducs</a:t>
                      </a:r>
                    </a:p>
                  </a:txBody>
                  <a:tcPr/>
                </a:tc>
                <a:extLst>
                  <a:ext uri="{0D108BD9-81ED-4DB2-BD59-A6C34878D82A}">
                    <a16:rowId xmlns:a16="http://schemas.microsoft.com/office/drawing/2014/main" val="3356762230"/>
                  </a:ext>
                </a:extLst>
              </a:tr>
              <a:tr h="370840">
                <a:tc>
                  <a:txBody>
                    <a:bodyPr/>
                    <a:lstStyle/>
                    <a:p>
                      <a:pPr algn="ctr"/>
                      <a:r>
                        <a:rPr lang="fr-FR" dirty="0"/>
                        <a:t>LOCH</a:t>
                      </a:r>
                    </a:p>
                  </a:txBody>
                  <a:tcPr/>
                </a:tc>
                <a:tc>
                  <a:txBody>
                    <a:bodyPr/>
                    <a:lstStyle/>
                    <a:p>
                      <a:pPr algn="ctr"/>
                      <a:r>
                        <a:rPr lang="fr-FR" dirty="0" smtClean="0"/>
                        <a:t>UA Société Générale</a:t>
                      </a:r>
                      <a:endParaRPr lang="fr-FR" dirty="0"/>
                    </a:p>
                  </a:txBody>
                  <a:tcPr/>
                </a:tc>
                <a:extLst>
                  <a:ext uri="{0D108BD9-81ED-4DB2-BD59-A6C34878D82A}">
                    <a16:rowId xmlns:a16="http://schemas.microsoft.com/office/drawing/2014/main" val="13816800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Nœuds </a:t>
                      </a:r>
                      <a:r>
                        <a:rPr lang="fr-FR" dirty="0" err="1" smtClean="0"/>
                        <a:t>Pap’s</a:t>
                      </a:r>
                      <a:endParaRPr lang="fr-FR"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smtClean="0"/>
                        <a:t>Nawack</a:t>
                      </a:r>
                      <a:endParaRPr lang="fr-FR" dirty="0" smtClean="0"/>
                    </a:p>
                  </a:txBody>
                  <a:tcPr/>
                </a:tc>
                <a:extLst>
                  <a:ext uri="{0D108BD9-81ED-4DB2-BD59-A6C34878D82A}">
                    <a16:rowId xmlns:a16="http://schemas.microsoft.com/office/drawing/2014/main" val="33561893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PEER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smtClean="0"/>
                        <a:t>Big</a:t>
                      </a:r>
                      <a:r>
                        <a:rPr lang="fr-FR" baseline="0" dirty="0" smtClean="0"/>
                        <a:t> de Vincennes</a:t>
                      </a:r>
                      <a:endParaRPr lang="fr-FR" dirty="0" smtClean="0"/>
                    </a:p>
                  </a:txBody>
                  <a:tcPr/>
                </a:tc>
                <a:extLst>
                  <a:ext uri="{0D108BD9-81ED-4DB2-BD59-A6C34878D82A}">
                    <a16:rowId xmlns:a16="http://schemas.microsoft.com/office/drawing/2014/main" val="3154580656"/>
                  </a:ext>
                </a:extLst>
              </a:tr>
              <a:tr h="370840">
                <a:tc>
                  <a:txBody>
                    <a:bodyPr/>
                    <a:lstStyle/>
                    <a:p>
                      <a:pPr algn="ctr"/>
                      <a:r>
                        <a:rPr lang="fr-FR" dirty="0"/>
                        <a:t>RC Palais</a:t>
                      </a:r>
                    </a:p>
                  </a:txBody>
                  <a:tcPr/>
                </a:tc>
                <a:tc>
                  <a:txBody>
                    <a:bodyPr/>
                    <a:lstStyle/>
                    <a:p>
                      <a:pPr algn="ctr"/>
                      <a:r>
                        <a:rPr lang="fr-FR" dirty="0" smtClean="0"/>
                        <a:t>Centrale Parc</a:t>
                      </a:r>
                      <a:endParaRPr lang="fr-FR" dirty="0"/>
                    </a:p>
                  </a:txBody>
                  <a:tcPr/>
                </a:tc>
                <a:extLst>
                  <a:ext uri="{0D108BD9-81ED-4DB2-BD59-A6C34878D82A}">
                    <a16:rowId xmlns:a16="http://schemas.microsoft.com/office/drawing/2014/main" val="42451480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UCB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British RFC</a:t>
                      </a:r>
                    </a:p>
                  </a:txBody>
                  <a:tcPr/>
                </a:tc>
                <a:extLst>
                  <a:ext uri="{0D108BD9-81ED-4DB2-BD59-A6C34878D82A}">
                    <a16:rowId xmlns:a16="http://schemas.microsoft.com/office/drawing/2014/main" val="90563560"/>
                  </a:ext>
                </a:extLst>
              </a:tr>
            </a:tbl>
          </a:graphicData>
        </a:graphic>
      </p:graphicFrame>
    </p:spTree>
    <p:extLst>
      <p:ext uri="{BB962C8B-B14F-4D97-AF65-F5344CB8AC3E}">
        <p14:creationId xmlns:p14="http://schemas.microsoft.com/office/powerpoint/2010/main" val="3861337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2</a:t>
            </a:r>
            <a:r>
              <a:rPr lang="fr-FR" sz="4950" b="1" baseline="30000" dirty="0">
                <a:solidFill>
                  <a:schemeClr val="bg1">
                    <a:lumMod val="95000"/>
                  </a:schemeClr>
                </a:solidFill>
              </a:rPr>
              <a:t>e</a:t>
            </a:r>
            <a:r>
              <a:rPr lang="fr-FR" sz="4950" b="1" dirty="0">
                <a:solidFill>
                  <a:schemeClr val="bg1">
                    <a:lumMod val="95000"/>
                  </a:schemeClr>
                </a:solidFill>
              </a:rPr>
              <a:t> Division</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pic>
        <p:nvPicPr>
          <p:cNvPr id="6" name="Image 5">
            <a:extLst>
              <a:ext uri="{FF2B5EF4-FFF2-40B4-BE49-F238E27FC236}">
                <a16:creationId xmlns:a16="http://schemas.microsoft.com/office/drawing/2014/main" id="{C259A6D4-4352-2344-A81A-5A1B3D3CC45A}"/>
              </a:ext>
            </a:extLst>
          </p:cNvPr>
          <p:cNvPicPr>
            <a:picLocks noChangeAspect="1"/>
          </p:cNvPicPr>
          <p:nvPr/>
        </p:nvPicPr>
        <p:blipFill>
          <a:blip r:embed="rId4"/>
          <a:srcRect/>
          <a:stretch/>
        </p:blipFill>
        <p:spPr>
          <a:xfrm>
            <a:off x="3249101" y="1233237"/>
            <a:ext cx="2286000" cy="3251200"/>
          </a:xfrm>
          <a:prstGeom prst="rect">
            <a:avLst/>
          </a:prstGeom>
        </p:spPr>
      </p:pic>
      <p:sp>
        <p:nvSpPr>
          <p:cNvPr id="3" name="Rectangle 2">
            <a:extLst>
              <a:ext uri="{FF2B5EF4-FFF2-40B4-BE49-F238E27FC236}">
                <a16:creationId xmlns:a16="http://schemas.microsoft.com/office/drawing/2014/main" id="{7321305C-09CC-A846-99B9-5BBD928A91C2}"/>
              </a:ext>
            </a:extLst>
          </p:cNvPr>
          <p:cNvSpPr/>
          <p:nvPr/>
        </p:nvSpPr>
        <p:spPr>
          <a:xfrm>
            <a:off x="1934266" y="5055376"/>
            <a:ext cx="5275467" cy="1138773"/>
          </a:xfrm>
          <a:prstGeom prst="rect">
            <a:avLst/>
          </a:prstGeom>
        </p:spPr>
        <p:txBody>
          <a:bodyPr wrap="square">
            <a:spAutoFit/>
          </a:bodyPr>
          <a:lstStyle/>
          <a:p>
            <a:pPr algn="ctr"/>
            <a:r>
              <a:rPr lang="fr-FR" sz="3200" b="1" dirty="0" smtClean="0"/>
              <a:t>Olivier DUFOUR</a:t>
            </a:r>
            <a:endParaRPr lang="fr-FR" sz="3200" b="1" dirty="0"/>
          </a:p>
          <a:p>
            <a:pPr algn="ctr"/>
            <a:r>
              <a:rPr lang="fr-FR" b="1" dirty="0"/>
              <a:t>d2@rugby-ffse.fr</a:t>
            </a:r>
          </a:p>
          <a:p>
            <a:pPr algn="ctr"/>
            <a:r>
              <a:rPr lang="fr-FR" dirty="0"/>
              <a:t>06 </a:t>
            </a:r>
            <a:r>
              <a:rPr lang="fr-FR" dirty="0" smtClean="0"/>
              <a:t>73 93 35 01</a:t>
            </a:r>
            <a:endParaRPr lang="fr-FR" dirty="0"/>
          </a:p>
        </p:txBody>
      </p:sp>
    </p:spTree>
    <p:extLst>
      <p:ext uri="{BB962C8B-B14F-4D97-AF65-F5344CB8AC3E}">
        <p14:creationId xmlns:p14="http://schemas.microsoft.com/office/powerpoint/2010/main" val="2295897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2</a:t>
            </a:r>
            <a:r>
              <a:rPr lang="fr-FR" sz="4950" b="1" baseline="30000" dirty="0">
                <a:solidFill>
                  <a:schemeClr val="bg1">
                    <a:lumMod val="95000"/>
                  </a:schemeClr>
                </a:solidFill>
              </a:rPr>
              <a:t>e</a:t>
            </a:r>
            <a:r>
              <a:rPr lang="fr-FR" sz="4950" b="1" dirty="0">
                <a:solidFill>
                  <a:schemeClr val="bg1">
                    <a:lumMod val="95000"/>
                  </a:schemeClr>
                </a:solidFill>
              </a:rPr>
              <a:t> Division</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4" name="ZoneTexte 3">
            <a:extLst>
              <a:ext uri="{FF2B5EF4-FFF2-40B4-BE49-F238E27FC236}">
                <a16:creationId xmlns:a16="http://schemas.microsoft.com/office/drawing/2014/main" id="{F7578429-FE3B-7746-B6AB-C9BFCC270086}"/>
              </a:ext>
            </a:extLst>
          </p:cNvPr>
          <p:cNvSpPr txBox="1"/>
          <p:nvPr/>
        </p:nvSpPr>
        <p:spPr>
          <a:xfrm>
            <a:off x="473949" y="1986607"/>
            <a:ext cx="1526458" cy="3970318"/>
          </a:xfrm>
          <a:prstGeom prst="rect">
            <a:avLst/>
          </a:prstGeom>
          <a:noFill/>
        </p:spPr>
        <p:txBody>
          <a:bodyPr wrap="square" rtlCol="0">
            <a:spAutoFit/>
          </a:bodyPr>
          <a:lstStyle/>
          <a:p>
            <a:pPr marL="342900" indent="-342900">
              <a:buFont typeface="+mj-lt"/>
              <a:buAutoNum type="arabicPeriod"/>
            </a:pPr>
            <a:r>
              <a:rPr lang="fr-FR" dirty="0" smtClean="0"/>
              <a:t>08/10</a:t>
            </a:r>
          </a:p>
          <a:p>
            <a:pPr marL="342900" indent="-342900">
              <a:buFont typeface="+mj-lt"/>
              <a:buAutoNum type="arabicPeriod"/>
            </a:pPr>
            <a:r>
              <a:rPr lang="fr-FR" dirty="0" smtClean="0"/>
              <a:t>22/10</a:t>
            </a:r>
          </a:p>
          <a:p>
            <a:pPr marL="342900" indent="-342900">
              <a:buFont typeface="+mj-lt"/>
              <a:buAutoNum type="arabicPeriod"/>
            </a:pPr>
            <a:r>
              <a:rPr lang="fr-FR" dirty="0" smtClean="0"/>
              <a:t>05/11</a:t>
            </a:r>
          </a:p>
          <a:p>
            <a:pPr marL="342900" indent="-342900">
              <a:buFont typeface="+mj-lt"/>
              <a:buAutoNum type="arabicPeriod"/>
            </a:pPr>
            <a:r>
              <a:rPr lang="fr-FR" dirty="0" smtClean="0"/>
              <a:t>26/11</a:t>
            </a:r>
          </a:p>
          <a:p>
            <a:pPr marL="342900" indent="-342900">
              <a:buFont typeface="+mj-lt"/>
              <a:buAutoNum type="arabicPeriod"/>
            </a:pPr>
            <a:r>
              <a:rPr lang="fr-FR" dirty="0" smtClean="0"/>
              <a:t>10/12</a:t>
            </a:r>
          </a:p>
          <a:p>
            <a:pPr marL="342900" indent="-342900">
              <a:buFont typeface="+mj-lt"/>
              <a:buAutoNum type="arabicPeriod"/>
            </a:pPr>
            <a:r>
              <a:rPr lang="fr-FR" dirty="0" smtClean="0"/>
              <a:t>07/01</a:t>
            </a:r>
          </a:p>
          <a:p>
            <a:pPr marL="342900" indent="-342900">
              <a:buFont typeface="+mj-lt"/>
              <a:buAutoNum type="arabicPeriod"/>
            </a:pPr>
            <a:r>
              <a:rPr lang="fr-FR" dirty="0" smtClean="0"/>
              <a:t>21/01</a:t>
            </a:r>
          </a:p>
          <a:p>
            <a:pPr marL="342900" indent="-342900">
              <a:buFont typeface="+mj-lt"/>
              <a:buAutoNum type="arabicPeriod"/>
            </a:pPr>
            <a:r>
              <a:rPr lang="fr-FR" dirty="0" smtClean="0"/>
              <a:t>04/02</a:t>
            </a:r>
          </a:p>
          <a:p>
            <a:pPr marL="342900" indent="-342900">
              <a:buFont typeface="+mj-lt"/>
              <a:buAutoNum type="arabicPeriod"/>
            </a:pPr>
            <a:r>
              <a:rPr lang="fr-FR" dirty="0" smtClean="0"/>
              <a:t>18/02</a:t>
            </a:r>
          </a:p>
          <a:p>
            <a:pPr marL="342900" indent="-342900">
              <a:buFont typeface="+mj-lt"/>
              <a:buAutoNum type="arabicPeriod"/>
            </a:pPr>
            <a:r>
              <a:rPr lang="fr-FR" dirty="0" smtClean="0"/>
              <a:t>11/03</a:t>
            </a:r>
          </a:p>
          <a:p>
            <a:pPr marL="342900" indent="-342900">
              <a:buFont typeface="+mj-lt"/>
              <a:buAutoNum type="arabicPeriod"/>
            </a:pPr>
            <a:r>
              <a:rPr lang="fr-FR" dirty="0" smtClean="0"/>
              <a:t>25/03</a:t>
            </a:r>
          </a:p>
          <a:p>
            <a:pPr marL="342900" indent="-342900">
              <a:buFont typeface="+mj-lt"/>
              <a:buAutoNum type="arabicPeriod"/>
            </a:pPr>
            <a:r>
              <a:rPr lang="fr-FR" dirty="0" smtClean="0"/>
              <a:t>15/04</a:t>
            </a:r>
          </a:p>
          <a:p>
            <a:pPr marL="342900" indent="-342900">
              <a:buFont typeface="+mj-lt"/>
              <a:buAutoNum type="arabicPeriod"/>
            </a:pPr>
            <a:r>
              <a:rPr lang="fr-FR" dirty="0" smtClean="0"/>
              <a:t>29/04</a:t>
            </a:r>
            <a:endParaRPr lang="fr-FR" dirty="0"/>
          </a:p>
          <a:p>
            <a:pPr marL="342900" indent="-342900">
              <a:buFont typeface="+mj-lt"/>
              <a:buAutoNum type="arabicPeriod"/>
            </a:pPr>
            <a:endParaRPr lang="fr-FR" dirty="0"/>
          </a:p>
        </p:txBody>
      </p:sp>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4177361434"/>
              </p:ext>
            </p:extLst>
          </p:nvPr>
        </p:nvGraphicFramePr>
        <p:xfrm>
          <a:off x="2859431" y="1291883"/>
          <a:ext cx="6096000" cy="5191760"/>
        </p:xfrm>
        <a:graphic>
          <a:graphicData uri="http://schemas.openxmlformats.org/drawingml/2006/table">
            <a:tbl>
              <a:tblPr bandRow="1">
                <a:tableStyleId>{5C22544A-7EE6-4342-B048-85BDC9FD1C3A}</a:tableStyleId>
              </a:tblPr>
              <a:tblGrid>
                <a:gridCol w="6096000">
                  <a:extLst>
                    <a:ext uri="{9D8B030D-6E8A-4147-A177-3AD203B41FA5}">
                      <a16:colId xmlns:a16="http://schemas.microsoft.com/office/drawing/2014/main" val="1653086728"/>
                    </a:ext>
                  </a:extLst>
                </a:gridCol>
              </a:tblGrid>
              <a:tr h="370840">
                <a:tc>
                  <a:txBody>
                    <a:bodyPr/>
                    <a:lstStyle/>
                    <a:p>
                      <a:pPr algn="ctr"/>
                      <a:r>
                        <a:rPr lang="fr-FR" dirty="0" smtClean="0"/>
                        <a:t>ASPTT</a:t>
                      </a:r>
                      <a:endParaRPr lang="fr-FR" dirty="0"/>
                    </a:p>
                  </a:txBody>
                  <a:tcPr/>
                </a:tc>
                <a:extLst>
                  <a:ext uri="{0D108BD9-81ED-4DB2-BD59-A6C34878D82A}">
                    <a16:rowId xmlns:a16="http://schemas.microsoft.com/office/drawing/2014/main" val="17711564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smtClean="0"/>
                        <a:t>Blérovingiens</a:t>
                      </a:r>
                      <a:endParaRPr lang="fr-FR" dirty="0" smtClean="0"/>
                    </a:p>
                  </a:txBody>
                  <a:tcPr/>
                </a:tc>
                <a:extLst>
                  <a:ext uri="{0D108BD9-81ED-4DB2-BD59-A6C34878D82A}">
                    <a16:rowId xmlns:a16="http://schemas.microsoft.com/office/drawing/2014/main" val="4140007573"/>
                  </a:ext>
                </a:extLst>
              </a:tr>
              <a:tr h="370840">
                <a:tc>
                  <a:txBody>
                    <a:bodyPr/>
                    <a:lstStyle/>
                    <a:p>
                      <a:pPr algn="ctr"/>
                      <a:r>
                        <a:rPr lang="fr-FR" dirty="0"/>
                        <a:t>Happy </a:t>
                      </a:r>
                      <a:r>
                        <a:rPr lang="fr-FR" dirty="0" smtClean="0"/>
                        <a:t>Ours - </a:t>
                      </a:r>
                      <a:r>
                        <a:rPr lang="fr-FR" dirty="0" err="1" smtClean="0"/>
                        <a:t>Costognos</a:t>
                      </a:r>
                      <a:endParaRPr lang="fr-FR" dirty="0"/>
                    </a:p>
                  </a:txBody>
                  <a:tcPr/>
                </a:tc>
                <a:extLst>
                  <a:ext uri="{0D108BD9-81ED-4DB2-BD59-A6C34878D82A}">
                    <a16:rowId xmlns:a16="http://schemas.microsoft.com/office/drawing/2014/main" val="1305658372"/>
                  </a:ext>
                </a:extLst>
              </a:tr>
              <a:tr h="370840">
                <a:tc>
                  <a:txBody>
                    <a:bodyPr/>
                    <a:lstStyle/>
                    <a:p>
                      <a:pPr algn="ctr"/>
                      <a:r>
                        <a:rPr lang="fr-FR" dirty="0" smtClean="0"/>
                        <a:t>Implacables</a:t>
                      </a:r>
                    </a:p>
                  </a:txBody>
                  <a:tcPr/>
                </a:tc>
                <a:extLst>
                  <a:ext uri="{0D108BD9-81ED-4DB2-BD59-A6C34878D82A}">
                    <a16:rowId xmlns:a16="http://schemas.microsoft.com/office/drawing/2014/main" val="3356762230"/>
                  </a:ext>
                </a:extLst>
              </a:tr>
              <a:tr h="370840">
                <a:tc>
                  <a:txBody>
                    <a:bodyPr/>
                    <a:lstStyle/>
                    <a:p>
                      <a:pPr algn="ctr"/>
                      <a:r>
                        <a:rPr lang="fr-FR" dirty="0" err="1" smtClean="0"/>
                        <a:t>Kukies</a:t>
                      </a:r>
                      <a:endParaRPr lang="fr-FR" dirty="0" smtClean="0"/>
                    </a:p>
                  </a:txBody>
                  <a:tcPr/>
                </a:tc>
                <a:extLst>
                  <a:ext uri="{0D108BD9-81ED-4DB2-BD59-A6C34878D82A}">
                    <a16:rowId xmlns:a16="http://schemas.microsoft.com/office/drawing/2014/main" val="1381680053"/>
                  </a:ext>
                </a:extLst>
              </a:tr>
              <a:tr h="370840">
                <a:tc>
                  <a:txBody>
                    <a:bodyPr/>
                    <a:lstStyle/>
                    <a:p>
                      <a:pPr algn="ctr"/>
                      <a:r>
                        <a:rPr lang="fr-FR" dirty="0"/>
                        <a:t>Océan </a:t>
                      </a:r>
                      <a:r>
                        <a:rPr lang="fr-FR" dirty="0" smtClean="0"/>
                        <a:t>Rugby Club</a:t>
                      </a:r>
                      <a:endParaRPr lang="fr-FR" dirty="0"/>
                    </a:p>
                  </a:txBody>
                  <a:tcPr/>
                </a:tc>
                <a:extLst>
                  <a:ext uri="{0D108BD9-81ED-4DB2-BD59-A6C34878D82A}">
                    <a16:rowId xmlns:a16="http://schemas.microsoft.com/office/drawing/2014/main" val="3782330261"/>
                  </a:ext>
                </a:extLst>
              </a:tr>
              <a:tr h="370840">
                <a:tc>
                  <a:txBody>
                    <a:bodyPr/>
                    <a:lstStyle/>
                    <a:p>
                      <a:pPr algn="ctr"/>
                      <a:r>
                        <a:rPr lang="fr-FR" dirty="0"/>
                        <a:t>ONU</a:t>
                      </a:r>
                    </a:p>
                  </a:txBody>
                  <a:tcPr/>
                </a:tc>
                <a:extLst>
                  <a:ext uri="{0D108BD9-81ED-4DB2-BD59-A6C34878D82A}">
                    <a16:rowId xmlns:a16="http://schemas.microsoft.com/office/drawing/2014/main" val="3356189304"/>
                  </a:ext>
                </a:extLst>
              </a:tr>
              <a:tr h="370840">
                <a:tc>
                  <a:txBody>
                    <a:bodyPr/>
                    <a:lstStyle/>
                    <a:p>
                      <a:pPr algn="ctr"/>
                      <a:r>
                        <a:rPr lang="fr-FR" dirty="0" err="1"/>
                        <a:t>Oval’Mines</a:t>
                      </a:r>
                      <a:endParaRPr lang="fr-FR" dirty="0"/>
                    </a:p>
                  </a:txBody>
                  <a:tcPr/>
                </a:tc>
                <a:extLst>
                  <a:ext uri="{0D108BD9-81ED-4DB2-BD59-A6C34878D82A}">
                    <a16:rowId xmlns:a16="http://schemas.microsoft.com/office/drawing/2014/main" val="3154580656"/>
                  </a:ext>
                </a:extLst>
              </a:tr>
              <a:tr h="370840">
                <a:tc>
                  <a:txBody>
                    <a:bodyPr/>
                    <a:lstStyle/>
                    <a:p>
                      <a:pPr algn="ctr"/>
                      <a:r>
                        <a:rPr lang="fr-FR" dirty="0"/>
                        <a:t>Pinte d’Amaury</a:t>
                      </a:r>
                    </a:p>
                  </a:txBody>
                  <a:tcPr/>
                </a:tc>
                <a:extLst>
                  <a:ext uri="{0D108BD9-81ED-4DB2-BD59-A6C34878D82A}">
                    <a16:rowId xmlns:a16="http://schemas.microsoft.com/office/drawing/2014/main" val="4245148059"/>
                  </a:ext>
                </a:extLst>
              </a:tr>
              <a:tr h="370840">
                <a:tc>
                  <a:txBody>
                    <a:bodyPr/>
                    <a:lstStyle/>
                    <a:p>
                      <a:pPr algn="ctr"/>
                      <a:r>
                        <a:rPr lang="fr-FR" dirty="0" smtClean="0"/>
                        <a:t>RCAP</a:t>
                      </a:r>
                      <a:endParaRPr lang="fr-FR" dirty="0"/>
                    </a:p>
                  </a:txBody>
                  <a:tcPr/>
                </a:tc>
                <a:extLst>
                  <a:ext uri="{0D108BD9-81ED-4DB2-BD59-A6C34878D82A}">
                    <a16:rowId xmlns:a16="http://schemas.microsoft.com/office/drawing/2014/main" val="4249080071"/>
                  </a:ext>
                </a:extLst>
              </a:tr>
              <a:tr h="370840">
                <a:tc>
                  <a:txBody>
                    <a:bodyPr/>
                    <a:lstStyle/>
                    <a:p>
                      <a:pPr algn="ctr"/>
                      <a:r>
                        <a:rPr lang="fr-FR" dirty="0" smtClean="0"/>
                        <a:t>Tontons d’Ovalie</a:t>
                      </a:r>
                      <a:endParaRPr lang="fr-FR" dirty="0"/>
                    </a:p>
                  </a:txBody>
                  <a:tcPr/>
                </a:tc>
                <a:extLst>
                  <a:ext uri="{0D108BD9-81ED-4DB2-BD59-A6C34878D82A}">
                    <a16:rowId xmlns:a16="http://schemas.microsoft.com/office/drawing/2014/main" val="3395588085"/>
                  </a:ext>
                </a:extLst>
              </a:tr>
              <a:tr h="370840">
                <a:tc>
                  <a:txBody>
                    <a:bodyPr/>
                    <a:lstStyle/>
                    <a:p>
                      <a:pPr algn="ctr"/>
                      <a:r>
                        <a:rPr lang="fr-FR" dirty="0"/>
                        <a:t>VRP</a:t>
                      </a:r>
                    </a:p>
                  </a:txBody>
                  <a:tcPr/>
                </a:tc>
                <a:extLst>
                  <a:ext uri="{0D108BD9-81ED-4DB2-BD59-A6C34878D82A}">
                    <a16:rowId xmlns:a16="http://schemas.microsoft.com/office/drawing/2014/main" val="715166256"/>
                  </a:ext>
                </a:extLst>
              </a:tr>
              <a:tr h="370840">
                <a:tc>
                  <a:txBody>
                    <a:bodyPr/>
                    <a:lstStyle/>
                    <a:p>
                      <a:pPr algn="ctr"/>
                      <a:r>
                        <a:rPr lang="fr-FR" dirty="0"/>
                        <a:t>XV </a:t>
                      </a:r>
                      <a:r>
                        <a:rPr lang="fr-FR" dirty="0" smtClean="0"/>
                        <a:t>des Bergers</a:t>
                      </a:r>
                      <a:endParaRPr lang="fr-FR" dirty="0"/>
                    </a:p>
                  </a:txBody>
                  <a:tcPr/>
                </a:tc>
                <a:extLst>
                  <a:ext uri="{0D108BD9-81ED-4DB2-BD59-A6C34878D82A}">
                    <a16:rowId xmlns:a16="http://schemas.microsoft.com/office/drawing/2014/main" val="3206685056"/>
                  </a:ext>
                </a:extLst>
              </a:tr>
              <a:tr h="370840">
                <a:tc>
                  <a:txBody>
                    <a:bodyPr/>
                    <a:lstStyle/>
                    <a:p>
                      <a:pPr algn="ctr"/>
                      <a:r>
                        <a:rPr lang="fr-FR" dirty="0" smtClean="0"/>
                        <a:t>XV du</a:t>
                      </a:r>
                      <a:r>
                        <a:rPr lang="fr-FR" baseline="0" dirty="0" smtClean="0"/>
                        <a:t> Lion</a:t>
                      </a:r>
                      <a:endParaRPr lang="fr-FR" dirty="0"/>
                    </a:p>
                  </a:txBody>
                  <a:tcPr/>
                </a:tc>
                <a:extLst>
                  <a:ext uri="{0D108BD9-81ED-4DB2-BD59-A6C34878D82A}">
                    <a16:rowId xmlns:a16="http://schemas.microsoft.com/office/drawing/2014/main" val="90563560"/>
                  </a:ext>
                </a:extLst>
              </a:tr>
            </a:tbl>
          </a:graphicData>
        </a:graphic>
      </p:graphicFrame>
    </p:spTree>
    <p:extLst>
      <p:ext uri="{BB962C8B-B14F-4D97-AF65-F5344CB8AC3E}">
        <p14:creationId xmlns:p14="http://schemas.microsoft.com/office/powerpoint/2010/main" val="2340616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2</a:t>
            </a:r>
            <a:r>
              <a:rPr lang="fr-FR" sz="4950" b="1" baseline="30000" dirty="0" smtClean="0">
                <a:solidFill>
                  <a:schemeClr val="bg1">
                    <a:lumMod val="95000"/>
                  </a:schemeClr>
                </a:solidFill>
              </a:rPr>
              <a:t>e</a:t>
            </a:r>
            <a:r>
              <a:rPr lang="fr-FR" sz="4950" b="1" dirty="0" smtClean="0">
                <a:solidFill>
                  <a:schemeClr val="bg1">
                    <a:lumMod val="95000"/>
                  </a:schemeClr>
                </a:solidFill>
              </a:rPr>
              <a:t> Division</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2614704444"/>
              </p:ext>
            </p:extLst>
          </p:nvPr>
        </p:nvGraphicFramePr>
        <p:xfrm>
          <a:off x="670560" y="2495843"/>
          <a:ext cx="8142632" cy="2966720"/>
        </p:xfrm>
        <a:graphic>
          <a:graphicData uri="http://schemas.openxmlformats.org/drawingml/2006/table">
            <a:tbl>
              <a:tblPr bandRow="1">
                <a:tableStyleId>{5C22544A-7EE6-4342-B048-85BDC9FD1C3A}</a:tableStyleId>
              </a:tblPr>
              <a:tblGrid>
                <a:gridCol w="4071316">
                  <a:extLst>
                    <a:ext uri="{9D8B030D-6E8A-4147-A177-3AD203B41FA5}">
                      <a16:colId xmlns:a16="http://schemas.microsoft.com/office/drawing/2014/main" val="1653086728"/>
                    </a:ext>
                  </a:extLst>
                </a:gridCol>
                <a:gridCol w="4071316">
                  <a:extLst>
                    <a:ext uri="{9D8B030D-6E8A-4147-A177-3AD203B41FA5}">
                      <a16:colId xmlns:a16="http://schemas.microsoft.com/office/drawing/2014/main" val="359086409"/>
                    </a:ext>
                  </a:extLst>
                </a:gridCol>
              </a:tblGrid>
              <a:tr h="370840">
                <a:tc gridSpan="2">
                  <a:txBody>
                    <a:bodyPr/>
                    <a:lstStyle/>
                    <a:p>
                      <a:pPr algn="ctr"/>
                      <a:r>
                        <a:rPr lang="fr-FR" dirty="0" smtClean="0"/>
                        <a:t>1</a:t>
                      </a:r>
                      <a:r>
                        <a:rPr lang="fr-FR" baseline="30000" dirty="0" smtClean="0"/>
                        <a:t>ère</a:t>
                      </a:r>
                      <a:r>
                        <a:rPr lang="fr-FR" dirty="0" smtClean="0"/>
                        <a:t> journée – 08/10</a:t>
                      </a:r>
                      <a:endParaRPr lang="fr-FR" dirty="0"/>
                    </a:p>
                  </a:txBody>
                  <a:tcPr/>
                </a:tc>
                <a:tc hMerge="1">
                  <a:txBody>
                    <a:bodyPr/>
                    <a:lstStyle/>
                    <a:p>
                      <a:pPr algn="ctr"/>
                      <a:endParaRPr lang="fr-FR" dirty="0"/>
                    </a:p>
                  </a:txBody>
                  <a:tcPr/>
                </a:tc>
                <a:extLst>
                  <a:ext uri="{0D108BD9-81ED-4DB2-BD59-A6C34878D82A}">
                    <a16:rowId xmlns:a16="http://schemas.microsoft.com/office/drawing/2014/main" val="2470310080"/>
                  </a:ext>
                </a:extLst>
              </a:tr>
              <a:tr h="370840">
                <a:tc>
                  <a:txBody>
                    <a:bodyPr/>
                    <a:lstStyle/>
                    <a:p>
                      <a:pPr algn="ctr"/>
                      <a:r>
                        <a:rPr lang="fr-FR" dirty="0" smtClean="0"/>
                        <a:t>Tontons d’Ovalie</a:t>
                      </a:r>
                      <a:endParaRPr lang="fr-FR" dirty="0"/>
                    </a:p>
                  </a:txBody>
                  <a:tcPr/>
                </a:tc>
                <a:tc>
                  <a:txBody>
                    <a:bodyPr/>
                    <a:lstStyle/>
                    <a:p>
                      <a:pPr algn="ctr"/>
                      <a:r>
                        <a:rPr lang="fr-FR" dirty="0" smtClean="0"/>
                        <a:t>Implacables</a:t>
                      </a:r>
                      <a:endParaRPr lang="fr-FR" dirty="0"/>
                    </a:p>
                  </a:txBody>
                  <a:tcPr/>
                </a:tc>
                <a:extLst>
                  <a:ext uri="{0D108BD9-81ED-4DB2-BD59-A6C34878D82A}">
                    <a16:rowId xmlns:a16="http://schemas.microsoft.com/office/drawing/2014/main" val="1305658372"/>
                  </a:ext>
                </a:extLst>
              </a:tr>
              <a:tr h="370840">
                <a:tc>
                  <a:txBody>
                    <a:bodyPr/>
                    <a:lstStyle/>
                    <a:p>
                      <a:pPr algn="ctr"/>
                      <a:r>
                        <a:rPr lang="fr-FR" dirty="0" smtClean="0"/>
                        <a:t>ONU</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ASPTT</a:t>
                      </a:r>
                    </a:p>
                  </a:txBody>
                  <a:tcPr/>
                </a:tc>
                <a:extLst>
                  <a:ext uri="{0D108BD9-81ED-4DB2-BD59-A6C34878D82A}">
                    <a16:rowId xmlns:a16="http://schemas.microsoft.com/office/drawing/2014/main" val="3356762230"/>
                  </a:ext>
                </a:extLst>
              </a:tr>
              <a:tr h="370840">
                <a:tc>
                  <a:txBody>
                    <a:bodyPr/>
                    <a:lstStyle/>
                    <a:p>
                      <a:pPr algn="ctr"/>
                      <a:r>
                        <a:rPr lang="fr-FR" dirty="0" err="1" smtClean="0"/>
                        <a:t>Blérovingiens</a:t>
                      </a:r>
                      <a:endParaRPr lang="fr-FR" dirty="0"/>
                    </a:p>
                  </a:txBody>
                  <a:tcPr/>
                </a:tc>
                <a:tc>
                  <a:txBody>
                    <a:bodyPr/>
                    <a:lstStyle/>
                    <a:p>
                      <a:pPr algn="ctr"/>
                      <a:r>
                        <a:rPr lang="fr-FR" dirty="0" smtClean="0"/>
                        <a:t>Pinte d’Amaury</a:t>
                      </a:r>
                      <a:endParaRPr lang="fr-FR" dirty="0"/>
                    </a:p>
                  </a:txBody>
                  <a:tcPr/>
                </a:tc>
                <a:extLst>
                  <a:ext uri="{0D108BD9-81ED-4DB2-BD59-A6C34878D82A}">
                    <a16:rowId xmlns:a16="http://schemas.microsoft.com/office/drawing/2014/main" val="13816800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RCAP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smtClean="0"/>
                        <a:t>Kukies</a:t>
                      </a:r>
                      <a:endParaRPr lang="fr-FR" dirty="0" smtClean="0"/>
                    </a:p>
                  </a:txBody>
                  <a:tcPr/>
                </a:tc>
                <a:extLst>
                  <a:ext uri="{0D108BD9-81ED-4DB2-BD59-A6C34878D82A}">
                    <a16:rowId xmlns:a16="http://schemas.microsoft.com/office/drawing/2014/main" val="3356189304"/>
                  </a:ext>
                </a:extLst>
              </a:tr>
              <a:tr h="370840">
                <a:tc>
                  <a:txBody>
                    <a:bodyPr/>
                    <a:lstStyle/>
                    <a:p>
                      <a:pPr algn="ctr"/>
                      <a:r>
                        <a:rPr lang="fr-FR" dirty="0" smtClean="0"/>
                        <a:t>XV des Bergers</a:t>
                      </a:r>
                      <a:endParaRPr lang="fr-FR" dirty="0"/>
                    </a:p>
                  </a:txBody>
                  <a:tcPr/>
                </a:tc>
                <a:tc>
                  <a:txBody>
                    <a:bodyPr/>
                    <a:lstStyle/>
                    <a:p>
                      <a:pPr algn="ctr"/>
                      <a:r>
                        <a:rPr lang="fr-FR" dirty="0" err="1" smtClean="0"/>
                        <a:t>Oval’Mines</a:t>
                      </a:r>
                      <a:endParaRPr lang="fr-FR" dirty="0"/>
                    </a:p>
                  </a:txBody>
                  <a:tcPr/>
                </a:tc>
                <a:extLst>
                  <a:ext uri="{0D108BD9-81ED-4DB2-BD59-A6C34878D82A}">
                    <a16:rowId xmlns:a16="http://schemas.microsoft.com/office/drawing/2014/main" val="3154580656"/>
                  </a:ext>
                </a:extLst>
              </a:tr>
              <a:tr h="370840">
                <a:tc>
                  <a:txBody>
                    <a:bodyPr/>
                    <a:lstStyle/>
                    <a:p>
                      <a:pPr algn="ctr"/>
                      <a:r>
                        <a:rPr lang="fr-FR" dirty="0" smtClean="0"/>
                        <a:t>Happy Ours - </a:t>
                      </a:r>
                      <a:r>
                        <a:rPr lang="fr-FR" dirty="0" err="1" smtClean="0"/>
                        <a:t>Costognos</a:t>
                      </a:r>
                      <a:endParaRPr lang="fr-FR" dirty="0"/>
                    </a:p>
                  </a:txBody>
                  <a:tcPr/>
                </a:tc>
                <a:tc>
                  <a:txBody>
                    <a:bodyPr/>
                    <a:lstStyle/>
                    <a:p>
                      <a:pPr algn="ctr"/>
                      <a:r>
                        <a:rPr lang="fr-FR" dirty="0" smtClean="0"/>
                        <a:t>Océan Rugby Club</a:t>
                      </a:r>
                      <a:endParaRPr lang="fr-FR" dirty="0"/>
                    </a:p>
                  </a:txBody>
                  <a:tcPr/>
                </a:tc>
                <a:extLst>
                  <a:ext uri="{0D108BD9-81ED-4DB2-BD59-A6C34878D82A}">
                    <a16:rowId xmlns:a16="http://schemas.microsoft.com/office/drawing/2014/main" val="42451480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XV du Lion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VRP</a:t>
                      </a:r>
                    </a:p>
                  </a:txBody>
                  <a:tcPr/>
                </a:tc>
                <a:extLst>
                  <a:ext uri="{0D108BD9-81ED-4DB2-BD59-A6C34878D82A}">
                    <a16:rowId xmlns:a16="http://schemas.microsoft.com/office/drawing/2014/main" val="90563560"/>
                  </a:ext>
                </a:extLst>
              </a:tr>
            </a:tbl>
          </a:graphicData>
        </a:graphic>
      </p:graphicFrame>
    </p:spTree>
    <p:extLst>
      <p:ext uri="{BB962C8B-B14F-4D97-AF65-F5344CB8AC3E}">
        <p14:creationId xmlns:p14="http://schemas.microsoft.com/office/powerpoint/2010/main" val="1201620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279115"/>
            <a:ext cx="6309847" cy="757237"/>
          </a:xfrm>
          <a:ln>
            <a:noFill/>
          </a:ln>
        </p:spPr>
        <p:txBody>
          <a:bodyPr>
            <a:normAutofit fontScale="90000"/>
          </a:bodyPr>
          <a:lstStyle/>
          <a:p>
            <a:pPr algn="ctr"/>
            <a:r>
              <a:rPr lang="fr-FR" sz="4950" b="1" dirty="0">
                <a:solidFill>
                  <a:schemeClr val="bg1">
                    <a:lumMod val="95000"/>
                  </a:schemeClr>
                </a:solidFill>
              </a:rPr>
              <a:t>Saison </a:t>
            </a:r>
            <a:r>
              <a:rPr lang="fr-FR" sz="4950" b="1" dirty="0" smtClean="0">
                <a:solidFill>
                  <a:schemeClr val="bg1">
                    <a:lumMod val="95000"/>
                  </a:schemeClr>
                </a:solidFill>
              </a:rPr>
              <a:t>2022-2023</a:t>
            </a:r>
            <a:endParaRPr lang="fr-FR" sz="4950" b="1" dirty="0">
              <a:solidFill>
                <a:schemeClr val="bg1">
                  <a:lumMod val="95000"/>
                </a:schemeClr>
              </a:solidFill>
            </a:endParaRPr>
          </a:p>
        </p:txBody>
      </p:sp>
      <p:sp>
        <p:nvSpPr>
          <p:cNvPr id="6" name="Espace réservé du contenu 5">
            <a:extLst>
              <a:ext uri="{FF2B5EF4-FFF2-40B4-BE49-F238E27FC236}">
                <a16:creationId xmlns:a16="http://schemas.microsoft.com/office/drawing/2014/main" id="{56F42799-39FE-F14C-B5B3-723CA0538C4C}"/>
              </a:ext>
            </a:extLst>
          </p:cNvPr>
          <p:cNvSpPr>
            <a:spLocks noGrp="1"/>
          </p:cNvSpPr>
          <p:nvPr>
            <p:ph idx="1"/>
          </p:nvPr>
        </p:nvSpPr>
        <p:spPr>
          <a:xfrm>
            <a:off x="628650" y="1315468"/>
            <a:ext cx="7886700" cy="4861495"/>
          </a:xfrm>
        </p:spPr>
        <p:txBody>
          <a:bodyPr/>
          <a:lstStyle/>
          <a:p>
            <a:endParaRPr lang="fr-FR" dirty="0" smtClean="0"/>
          </a:p>
          <a:p>
            <a:r>
              <a:rPr lang="fr-FR" dirty="0" smtClean="0"/>
              <a:t>Intervention </a:t>
            </a:r>
            <a:r>
              <a:rPr lang="fr-FR" dirty="0"/>
              <a:t>du DTN</a:t>
            </a:r>
          </a:p>
          <a:p>
            <a:r>
              <a:rPr lang="fr-FR" dirty="0"/>
              <a:t>Rappel des règles administratives</a:t>
            </a:r>
          </a:p>
          <a:p>
            <a:r>
              <a:rPr lang="fr-FR" dirty="0"/>
              <a:t>Rappel des règles sportives</a:t>
            </a:r>
          </a:p>
          <a:p>
            <a:r>
              <a:rPr lang="fr-FR" dirty="0" smtClean="0"/>
              <a:t>Organisation </a:t>
            </a:r>
            <a:r>
              <a:rPr lang="fr-FR" dirty="0"/>
              <a:t>et Organigramme</a:t>
            </a:r>
          </a:p>
          <a:p>
            <a:r>
              <a:rPr lang="fr-FR" dirty="0"/>
              <a:t>Le calendrier et les divisions</a:t>
            </a:r>
          </a:p>
          <a:p>
            <a:r>
              <a:rPr lang="fr-FR" dirty="0" smtClean="0"/>
              <a:t>Coupes</a:t>
            </a:r>
            <a:endParaRPr lang="fr-FR" dirty="0"/>
          </a:p>
          <a:p>
            <a:r>
              <a:rPr lang="fr-FR" dirty="0" smtClean="0"/>
              <a:t>Questions/échanges</a:t>
            </a:r>
            <a:endParaRPr lang="fr-FR"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3818983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3</a:t>
            </a:r>
            <a:r>
              <a:rPr lang="fr-FR" sz="4950" b="1" baseline="30000" dirty="0">
                <a:solidFill>
                  <a:schemeClr val="bg1">
                    <a:lumMod val="95000"/>
                  </a:schemeClr>
                </a:solidFill>
              </a:rPr>
              <a:t>e</a:t>
            </a:r>
            <a:r>
              <a:rPr lang="fr-FR" sz="4950" b="1" dirty="0">
                <a:solidFill>
                  <a:schemeClr val="bg1">
                    <a:lumMod val="95000"/>
                  </a:schemeClr>
                </a:solidFill>
              </a:rPr>
              <a:t> Division</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pic>
        <p:nvPicPr>
          <p:cNvPr id="6" name="Image 5">
            <a:extLst>
              <a:ext uri="{FF2B5EF4-FFF2-40B4-BE49-F238E27FC236}">
                <a16:creationId xmlns:a16="http://schemas.microsoft.com/office/drawing/2014/main" id="{C259A6D4-4352-2344-A81A-5A1B3D3CC45A}"/>
              </a:ext>
            </a:extLst>
          </p:cNvPr>
          <p:cNvPicPr>
            <a:picLocks noChangeAspect="1"/>
          </p:cNvPicPr>
          <p:nvPr/>
        </p:nvPicPr>
        <p:blipFill>
          <a:blip r:embed="rId4"/>
          <a:srcRect/>
          <a:stretch/>
        </p:blipFill>
        <p:spPr>
          <a:xfrm>
            <a:off x="3249101" y="1233237"/>
            <a:ext cx="2286000" cy="3251200"/>
          </a:xfrm>
          <a:prstGeom prst="rect">
            <a:avLst/>
          </a:prstGeom>
        </p:spPr>
      </p:pic>
      <p:sp>
        <p:nvSpPr>
          <p:cNvPr id="3" name="Rectangle 2">
            <a:extLst>
              <a:ext uri="{FF2B5EF4-FFF2-40B4-BE49-F238E27FC236}">
                <a16:creationId xmlns:a16="http://schemas.microsoft.com/office/drawing/2014/main" id="{7321305C-09CC-A846-99B9-5BBD928A91C2}"/>
              </a:ext>
            </a:extLst>
          </p:cNvPr>
          <p:cNvSpPr/>
          <p:nvPr/>
        </p:nvSpPr>
        <p:spPr>
          <a:xfrm>
            <a:off x="1934266" y="5055376"/>
            <a:ext cx="5275467" cy="1138773"/>
          </a:xfrm>
          <a:prstGeom prst="rect">
            <a:avLst/>
          </a:prstGeom>
        </p:spPr>
        <p:txBody>
          <a:bodyPr wrap="square">
            <a:spAutoFit/>
          </a:bodyPr>
          <a:lstStyle/>
          <a:p>
            <a:pPr algn="ctr"/>
            <a:r>
              <a:rPr lang="fr-FR" sz="3200" b="1" dirty="0" smtClean="0"/>
              <a:t>Florian PECHOUX</a:t>
            </a:r>
            <a:endParaRPr lang="fr-FR" sz="3200" b="1" dirty="0"/>
          </a:p>
          <a:p>
            <a:pPr algn="ctr"/>
            <a:r>
              <a:rPr lang="fr-FR" b="1" dirty="0"/>
              <a:t>d3@rugby-ffse.fr</a:t>
            </a:r>
          </a:p>
          <a:p>
            <a:pPr algn="ctr"/>
            <a:r>
              <a:rPr lang="fr-FR" dirty="0" smtClean="0"/>
              <a:t>07 77 34 96 03</a:t>
            </a:r>
            <a:endParaRPr lang="fr-FR" dirty="0"/>
          </a:p>
        </p:txBody>
      </p:sp>
    </p:spTree>
    <p:extLst>
      <p:ext uri="{BB962C8B-B14F-4D97-AF65-F5344CB8AC3E}">
        <p14:creationId xmlns:p14="http://schemas.microsoft.com/office/powerpoint/2010/main" val="4161513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3</a:t>
            </a:r>
            <a:r>
              <a:rPr lang="fr-FR" sz="4950" b="1" baseline="30000" dirty="0">
                <a:solidFill>
                  <a:schemeClr val="bg1">
                    <a:lumMod val="95000"/>
                  </a:schemeClr>
                </a:solidFill>
              </a:rPr>
              <a:t>e</a:t>
            </a:r>
            <a:r>
              <a:rPr lang="fr-FR" sz="4950" b="1" dirty="0">
                <a:solidFill>
                  <a:schemeClr val="bg1">
                    <a:lumMod val="95000"/>
                  </a:schemeClr>
                </a:solidFill>
              </a:rPr>
              <a:t> Division</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3100649496"/>
              </p:ext>
            </p:extLst>
          </p:nvPr>
        </p:nvGraphicFramePr>
        <p:xfrm>
          <a:off x="2859431" y="1291883"/>
          <a:ext cx="6096000" cy="5191760"/>
        </p:xfrm>
        <a:graphic>
          <a:graphicData uri="http://schemas.openxmlformats.org/drawingml/2006/table">
            <a:tbl>
              <a:tblPr bandRow="1">
                <a:tableStyleId>{5C22544A-7EE6-4342-B048-85BDC9FD1C3A}</a:tableStyleId>
              </a:tblPr>
              <a:tblGrid>
                <a:gridCol w="6096000">
                  <a:extLst>
                    <a:ext uri="{9D8B030D-6E8A-4147-A177-3AD203B41FA5}">
                      <a16:colId xmlns:a16="http://schemas.microsoft.com/office/drawing/2014/main" val="1653086728"/>
                    </a:ext>
                  </a:extLst>
                </a:gridCol>
              </a:tblGrid>
              <a:tr h="370840">
                <a:tc>
                  <a:txBody>
                    <a:bodyPr/>
                    <a:lstStyle/>
                    <a:p>
                      <a:pPr algn="ctr"/>
                      <a:r>
                        <a:rPr lang="fr-FR" dirty="0" smtClean="0"/>
                        <a:t>Assoiffés</a:t>
                      </a:r>
                      <a:endParaRPr lang="fr-FR" dirty="0"/>
                    </a:p>
                  </a:txBody>
                  <a:tcPr/>
                </a:tc>
                <a:extLst>
                  <a:ext uri="{0D108BD9-81ED-4DB2-BD59-A6C34878D82A}">
                    <a16:rowId xmlns:a16="http://schemas.microsoft.com/office/drawing/2014/main" val="168016889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Banque de France</a:t>
                      </a:r>
                    </a:p>
                  </a:txBody>
                  <a:tcPr/>
                </a:tc>
                <a:extLst>
                  <a:ext uri="{0D108BD9-81ED-4DB2-BD59-A6C34878D82A}">
                    <a16:rowId xmlns:a16="http://schemas.microsoft.com/office/drawing/2014/main" val="1305658372"/>
                  </a:ext>
                </a:extLst>
              </a:tr>
              <a:tr h="370840">
                <a:tc>
                  <a:txBody>
                    <a:bodyPr/>
                    <a:lstStyle/>
                    <a:p>
                      <a:pPr algn="ctr"/>
                      <a:r>
                        <a:rPr lang="fr-FR" dirty="0"/>
                        <a:t>Clignancourt RC</a:t>
                      </a:r>
                    </a:p>
                  </a:txBody>
                  <a:tcPr/>
                </a:tc>
                <a:extLst>
                  <a:ext uri="{0D108BD9-81ED-4DB2-BD59-A6C34878D82A}">
                    <a16:rowId xmlns:a16="http://schemas.microsoft.com/office/drawing/2014/main" val="3356762230"/>
                  </a:ext>
                </a:extLst>
              </a:tr>
              <a:tr h="370840">
                <a:tc>
                  <a:txBody>
                    <a:bodyPr/>
                    <a:lstStyle/>
                    <a:p>
                      <a:pPr algn="ctr"/>
                      <a:r>
                        <a:rPr lang="fr-FR" dirty="0" err="1" smtClean="0"/>
                        <a:t>Cocks</a:t>
                      </a:r>
                      <a:r>
                        <a:rPr lang="fr-FR" dirty="0" smtClean="0"/>
                        <a:t> of the Tiger</a:t>
                      </a:r>
                    </a:p>
                  </a:txBody>
                  <a:tcPr/>
                </a:tc>
                <a:extLst>
                  <a:ext uri="{0D108BD9-81ED-4DB2-BD59-A6C34878D82A}">
                    <a16:rowId xmlns:a16="http://schemas.microsoft.com/office/drawing/2014/main" val="3944167969"/>
                  </a:ext>
                </a:extLst>
              </a:tr>
              <a:tr h="370840">
                <a:tc>
                  <a:txBody>
                    <a:bodyPr/>
                    <a:lstStyle/>
                    <a:p>
                      <a:pPr algn="ctr"/>
                      <a:r>
                        <a:rPr lang="fr-FR" dirty="0" smtClean="0"/>
                        <a:t>Deloitte</a:t>
                      </a:r>
                    </a:p>
                  </a:txBody>
                  <a:tcPr/>
                </a:tc>
                <a:extLst>
                  <a:ext uri="{0D108BD9-81ED-4DB2-BD59-A6C34878D82A}">
                    <a16:rowId xmlns:a16="http://schemas.microsoft.com/office/drawing/2014/main" val="13816800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ES Renault</a:t>
                      </a:r>
                    </a:p>
                  </a:txBody>
                  <a:tcPr/>
                </a:tc>
                <a:extLst>
                  <a:ext uri="{0D108BD9-81ED-4DB2-BD59-A6C34878D82A}">
                    <a16:rowId xmlns:a16="http://schemas.microsoft.com/office/drawing/2014/main" val="37823302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smtClean="0"/>
                        <a:t>Papa’s</a:t>
                      </a:r>
                      <a:r>
                        <a:rPr lang="fr-FR" dirty="0" smtClean="0"/>
                        <a:t> </a:t>
                      </a:r>
                      <a:r>
                        <a:rPr lang="fr-FR" dirty="0" err="1" smtClean="0"/>
                        <a:t>Rian’s</a:t>
                      </a:r>
                      <a:endParaRPr lang="fr-FR" dirty="0" smtClean="0"/>
                    </a:p>
                  </a:txBody>
                  <a:tcPr/>
                </a:tc>
                <a:extLst>
                  <a:ext uri="{0D108BD9-81ED-4DB2-BD59-A6C34878D82A}">
                    <a16:rowId xmlns:a16="http://schemas.microsoft.com/office/drawing/2014/main" val="24553567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Pompiers du 95</a:t>
                      </a:r>
                    </a:p>
                  </a:txBody>
                  <a:tcPr/>
                </a:tc>
                <a:extLst>
                  <a:ext uri="{0D108BD9-81ED-4DB2-BD59-A6C34878D82A}">
                    <a16:rowId xmlns:a16="http://schemas.microsoft.com/office/drawing/2014/main" val="3356189304"/>
                  </a:ext>
                </a:extLst>
              </a:tr>
              <a:tr h="370840">
                <a:tc>
                  <a:txBody>
                    <a:bodyPr/>
                    <a:lstStyle/>
                    <a:p>
                      <a:pPr algn="ctr"/>
                      <a:r>
                        <a:rPr lang="fr-FR" dirty="0" err="1" smtClean="0"/>
                        <a:t>Rapetous</a:t>
                      </a:r>
                      <a:endParaRPr lang="fr-FR" dirty="0"/>
                    </a:p>
                  </a:txBody>
                  <a:tcPr/>
                </a:tc>
                <a:extLst>
                  <a:ext uri="{0D108BD9-81ED-4DB2-BD59-A6C34878D82A}">
                    <a16:rowId xmlns:a16="http://schemas.microsoft.com/office/drawing/2014/main" val="3154580656"/>
                  </a:ext>
                </a:extLst>
              </a:tr>
              <a:tr h="370840">
                <a:tc>
                  <a:txBody>
                    <a:bodyPr/>
                    <a:lstStyle/>
                    <a:p>
                      <a:pPr algn="ctr"/>
                      <a:r>
                        <a:rPr lang="fr-FR" dirty="0" smtClean="0"/>
                        <a:t>Servals</a:t>
                      </a:r>
                      <a:endParaRPr lang="fr-FR" dirty="0"/>
                    </a:p>
                  </a:txBody>
                  <a:tcPr/>
                </a:tc>
                <a:extLst>
                  <a:ext uri="{0D108BD9-81ED-4DB2-BD59-A6C34878D82A}">
                    <a16:rowId xmlns:a16="http://schemas.microsoft.com/office/drawing/2014/main" val="4245148059"/>
                  </a:ext>
                </a:extLst>
              </a:tr>
              <a:tr h="370840">
                <a:tc>
                  <a:txBody>
                    <a:bodyPr/>
                    <a:lstStyle/>
                    <a:p>
                      <a:pPr algn="ctr"/>
                      <a:r>
                        <a:rPr lang="fr-FR" dirty="0" smtClean="0"/>
                        <a:t>Stade </a:t>
                      </a:r>
                      <a:r>
                        <a:rPr lang="fr-FR" dirty="0" err="1" smtClean="0"/>
                        <a:t>Léonien</a:t>
                      </a:r>
                      <a:endParaRPr lang="fr-FR" dirty="0"/>
                    </a:p>
                  </a:txBody>
                  <a:tcPr/>
                </a:tc>
                <a:extLst>
                  <a:ext uri="{0D108BD9-81ED-4DB2-BD59-A6C34878D82A}">
                    <a16:rowId xmlns:a16="http://schemas.microsoft.com/office/drawing/2014/main" val="715166256"/>
                  </a:ext>
                </a:extLst>
              </a:tr>
              <a:tr h="370840">
                <a:tc>
                  <a:txBody>
                    <a:bodyPr/>
                    <a:lstStyle/>
                    <a:p>
                      <a:pPr algn="ctr"/>
                      <a:r>
                        <a:rPr lang="fr-FR" dirty="0" smtClean="0"/>
                        <a:t>Tontons </a:t>
                      </a:r>
                      <a:r>
                        <a:rPr lang="fr-FR" dirty="0" err="1" smtClean="0"/>
                        <a:t>Flankers</a:t>
                      </a:r>
                      <a:endParaRPr lang="fr-FR" dirty="0"/>
                    </a:p>
                  </a:txBody>
                  <a:tcPr/>
                </a:tc>
                <a:extLst>
                  <a:ext uri="{0D108BD9-81ED-4DB2-BD59-A6C34878D82A}">
                    <a16:rowId xmlns:a16="http://schemas.microsoft.com/office/drawing/2014/main" val="32066850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XV de la Banane</a:t>
                      </a:r>
                    </a:p>
                  </a:txBody>
                  <a:tcPr/>
                </a:tc>
                <a:extLst>
                  <a:ext uri="{0D108BD9-81ED-4DB2-BD59-A6C34878D82A}">
                    <a16:rowId xmlns:a16="http://schemas.microsoft.com/office/drawing/2014/main" val="25164570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XV de la Crampe</a:t>
                      </a:r>
                    </a:p>
                  </a:txBody>
                  <a:tcPr/>
                </a:tc>
                <a:extLst>
                  <a:ext uri="{0D108BD9-81ED-4DB2-BD59-A6C34878D82A}">
                    <a16:rowId xmlns:a16="http://schemas.microsoft.com/office/drawing/2014/main" val="90563560"/>
                  </a:ext>
                </a:extLst>
              </a:tr>
            </a:tbl>
          </a:graphicData>
        </a:graphic>
      </p:graphicFrame>
      <p:sp>
        <p:nvSpPr>
          <p:cNvPr id="8" name="ZoneTexte 7">
            <a:extLst>
              <a:ext uri="{FF2B5EF4-FFF2-40B4-BE49-F238E27FC236}">
                <a16:creationId xmlns:a16="http://schemas.microsoft.com/office/drawing/2014/main" id="{F7578429-FE3B-7746-B6AB-C9BFCC270086}"/>
              </a:ext>
            </a:extLst>
          </p:cNvPr>
          <p:cNvSpPr txBox="1"/>
          <p:nvPr/>
        </p:nvSpPr>
        <p:spPr>
          <a:xfrm>
            <a:off x="473949" y="1902604"/>
            <a:ext cx="1526458" cy="3970318"/>
          </a:xfrm>
          <a:prstGeom prst="rect">
            <a:avLst/>
          </a:prstGeom>
          <a:noFill/>
        </p:spPr>
        <p:txBody>
          <a:bodyPr wrap="square" rtlCol="0">
            <a:spAutoFit/>
          </a:bodyPr>
          <a:lstStyle/>
          <a:p>
            <a:pPr marL="342900" indent="-342900">
              <a:buFont typeface="+mj-lt"/>
              <a:buAutoNum type="arabicPeriod"/>
            </a:pPr>
            <a:r>
              <a:rPr lang="fr-FR" dirty="0" smtClean="0"/>
              <a:t>01/10</a:t>
            </a:r>
            <a:endParaRPr lang="fr-FR" dirty="0"/>
          </a:p>
          <a:p>
            <a:pPr marL="342900" indent="-342900">
              <a:buFont typeface="+mj-lt"/>
              <a:buAutoNum type="arabicPeriod"/>
            </a:pPr>
            <a:r>
              <a:rPr lang="fr-FR" dirty="0" smtClean="0"/>
              <a:t>15/10</a:t>
            </a:r>
            <a:endParaRPr lang="fr-FR" dirty="0"/>
          </a:p>
          <a:p>
            <a:pPr marL="342900" indent="-342900">
              <a:buFont typeface="+mj-lt"/>
              <a:buAutoNum type="arabicPeriod"/>
            </a:pPr>
            <a:r>
              <a:rPr lang="fr-FR" dirty="0" smtClean="0"/>
              <a:t>29/10</a:t>
            </a:r>
            <a:endParaRPr lang="fr-FR" dirty="0"/>
          </a:p>
          <a:p>
            <a:pPr marL="342900" indent="-342900">
              <a:buFont typeface="+mj-lt"/>
              <a:buAutoNum type="arabicPeriod"/>
            </a:pPr>
            <a:r>
              <a:rPr lang="fr-FR" dirty="0" smtClean="0"/>
              <a:t>19/11</a:t>
            </a:r>
            <a:endParaRPr lang="fr-FR" dirty="0"/>
          </a:p>
          <a:p>
            <a:pPr marL="342900" indent="-342900">
              <a:buFont typeface="+mj-lt"/>
              <a:buAutoNum type="arabicPeriod"/>
            </a:pPr>
            <a:r>
              <a:rPr lang="fr-FR" dirty="0" smtClean="0"/>
              <a:t>03/12</a:t>
            </a:r>
            <a:endParaRPr lang="fr-FR" dirty="0"/>
          </a:p>
          <a:p>
            <a:pPr marL="342900" indent="-342900">
              <a:buFont typeface="+mj-lt"/>
              <a:buAutoNum type="arabicPeriod"/>
            </a:pPr>
            <a:r>
              <a:rPr lang="fr-FR" dirty="0" smtClean="0"/>
              <a:t>17/12</a:t>
            </a:r>
          </a:p>
          <a:p>
            <a:pPr marL="342900" indent="-342900">
              <a:buFont typeface="+mj-lt"/>
              <a:buAutoNum type="arabicPeriod" startAt="7"/>
            </a:pPr>
            <a:r>
              <a:rPr lang="fr-FR" dirty="0" smtClean="0"/>
              <a:t>14/01</a:t>
            </a:r>
            <a:endParaRPr lang="fr-FR" dirty="0"/>
          </a:p>
          <a:p>
            <a:pPr marL="342900" indent="-342900">
              <a:buFont typeface="+mj-lt"/>
              <a:buAutoNum type="arabicPeriod" startAt="7"/>
            </a:pPr>
            <a:r>
              <a:rPr lang="fr-FR" dirty="0" smtClean="0"/>
              <a:t>28/01</a:t>
            </a:r>
            <a:endParaRPr lang="fr-FR" dirty="0"/>
          </a:p>
          <a:p>
            <a:pPr marL="342900" indent="-342900">
              <a:buFont typeface="+mj-lt"/>
              <a:buAutoNum type="arabicPeriod" startAt="7"/>
            </a:pPr>
            <a:r>
              <a:rPr lang="fr-FR" dirty="0" smtClean="0"/>
              <a:t>11/02</a:t>
            </a:r>
            <a:endParaRPr lang="fr-FR" dirty="0"/>
          </a:p>
          <a:p>
            <a:pPr marL="342900" indent="-342900">
              <a:buFont typeface="+mj-lt"/>
              <a:buAutoNum type="arabicPeriod" startAt="7"/>
            </a:pPr>
            <a:r>
              <a:rPr lang="fr-FR" dirty="0" smtClean="0"/>
              <a:t>04/03</a:t>
            </a:r>
            <a:endParaRPr lang="fr-FR" dirty="0"/>
          </a:p>
          <a:p>
            <a:pPr marL="342900" indent="-342900">
              <a:buFont typeface="+mj-lt"/>
              <a:buAutoNum type="arabicPeriod" startAt="7"/>
            </a:pPr>
            <a:r>
              <a:rPr lang="fr-FR" dirty="0" smtClean="0"/>
              <a:t>18/03</a:t>
            </a:r>
            <a:endParaRPr lang="fr-FR" dirty="0"/>
          </a:p>
          <a:p>
            <a:pPr marL="342900" indent="-342900">
              <a:buFont typeface="+mj-lt"/>
              <a:buAutoNum type="arabicPeriod" startAt="7"/>
            </a:pPr>
            <a:r>
              <a:rPr lang="fr-FR" dirty="0" smtClean="0"/>
              <a:t>01/04</a:t>
            </a:r>
            <a:endParaRPr lang="fr-FR" dirty="0"/>
          </a:p>
          <a:p>
            <a:pPr marL="342900" indent="-342900">
              <a:buFont typeface="+mj-lt"/>
              <a:buAutoNum type="arabicPeriod" startAt="7"/>
            </a:pPr>
            <a:r>
              <a:rPr lang="fr-FR" dirty="0" smtClean="0"/>
              <a:t>22/04</a:t>
            </a:r>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val="3432346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3</a:t>
            </a:r>
            <a:r>
              <a:rPr lang="fr-FR" sz="4950" b="1" baseline="30000" dirty="0" smtClean="0">
                <a:solidFill>
                  <a:schemeClr val="bg1">
                    <a:lumMod val="95000"/>
                  </a:schemeClr>
                </a:solidFill>
              </a:rPr>
              <a:t>e</a:t>
            </a:r>
            <a:r>
              <a:rPr lang="fr-FR" sz="4950" b="1" dirty="0" smtClean="0">
                <a:solidFill>
                  <a:schemeClr val="bg1">
                    <a:lumMod val="95000"/>
                  </a:schemeClr>
                </a:solidFill>
              </a:rPr>
              <a:t> Division</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1346275306"/>
              </p:ext>
            </p:extLst>
          </p:nvPr>
        </p:nvGraphicFramePr>
        <p:xfrm>
          <a:off x="670560" y="2495843"/>
          <a:ext cx="8142632" cy="2966720"/>
        </p:xfrm>
        <a:graphic>
          <a:graphicData uri="http://schemas.openxmlformats.org/drawingml/2006/table">
            <a:tbl>
              <a:tblPr bandRow="1">
                <a:tableStyleId>{5C22544A-7EE6-4342-B048-85BDC9FD1C3A}</a:tableStyleId>
              </a:tblPr>
              <a:tblGrid>
                <a:gridCol w="4071316">
                  <a:extLst>
                    <a:ext uri="{9D8B030D-6E8A-4147-A177-3AD203B41FA5}">
                      <a16:colId xmlns:a16="http://schemas.microsoft.com/office/drawing/2014/main" val="1653086728"/>
                    </a:ext>
                  </a:extLst>
                </a:gridCol>
                <a:gridCol w="4071316">
                  <a:extLst>
                    <a:ext uri="{9D8B030D-6E8A-4147-A177-3AD203B41FA5}">
                      <a16:colId xmlns:a16="http://schemas.microsoft.com/office/drawing/2014/main" val="359086409"/>
                    </a:ext>
                  </a:extLst>
                </a:gridCol>
              </a:tblGrid>
              <a:tr h="370840">
                <a:tc gridSpan="2">
                  <a:txBody>
                    <a:bodyPr/>
                    <a:lstStyle/>
                    <a:p>
                      <a:pPr algn="ctr"/>
                      <a:r>
                        <a:rPr lang="fr-FR" dirty="0" smtClean="0"/>
                        <a:t>1</a:t>
                      </a:r>
                      <a:r>
                        <a:rPr lang="fr-FR" baseline="30000" dirty="0" smtClean="0"/>
                        <a:t>ère</a:t>
                      </a:r>
                      <a:r>
                        <a:rPr lang="fr-FR" dirty="0" smtClean="0"/>
                        <a:t> journée – 01/10</a:t>
                      </a:r>
                      <a:endParaRPr lang="fr-FR" dirty="0"/>
                    </a:p>
                  </a:txBody>
                  <a:tcPr/>
                </a:tc>
                <a:tc hMerge="1">
                  <a:txBody>
                    <a:bodyPr/>
                    <a:lstStyle/>
                    <a:p>
                      <a:pPr algn="ctr"/>
                      <a:endParaRPr lang="fr-FR" dirty="0"/>
                    </a:p>
                  </a:txBody>
                  <a:tcPr/>
                </a:tc>
                <a:extLst>
                  <a:ext uri="{0D108BD9-81ED-4DB2-BD59-A6C34878D82A}">
                    <a16:rowId xmlns:a16="http://schemas.microsoft.com/office/drawing/2014/main" val="2470310080"/>
                  </a:ext>
                </a:extLst>
              </a:tr>
              <a:tr h="370840">
                <a:tc>
                  <a:txBody>
                    <a:bodyPr/>
                    <a:lstStyle/>
                    <a:p>
                      <a:pPr algn="ctr"/>
                      <a:r>
                        <a:rPr lang="fr-FR" dirty="0" err="1" smtClean="0"/>
                        <a:t>Cocks</a:t>
                      </a:r>
                      <a:r>
                        <a:rPr lang="fr-FR" dirty="0" smtClean="0"/>
                        <a:t> of the Tiger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smtClean="0"/>
                        <a:t>Papa’s</a:t>
                      </a:r>
                      <a:r>
                        <a:rPr lang="fr-FR" dirty="0" smtClean="0"/>
                        <a:t> </a:t>
                      </a:r>
                      <a:r>
                        <a:rPr lang="fr-FR" dirty="0" err="1" smtClean="0"/>
                        <a:t>Rian’s</a:t>
                      </a:r>
                      <a:endParaRPr lang="fr-FR" dirty="0" smtClean="0"/>
                    </a:p>
                  </a:txBody>
                  <a:tcPr/>
                </a:tc>
                <a:extLst>
                  <a:ext uri="{0D108BD9-81ED-4DB2-BD59-A6C34878D82A}">
                    <a16:rowId xmlns:a16="http://schemas.microsoft.com/office/drawing/2014/main" val="1305658372"/>
                  </a:ext>
                </a:extLst>
              </a:tr>
              <a:tr h="370840">
                <a:tc>
                  <a:txBody>
                    <a:bodyPr/>
                    <a:lstStyle/>
                    <a:p>
                      <a:pPr algn="ctr"/>
                      <a:r>
                        <a:rPr lang="fr-FR" dirty="0" smtClean="0"/>
                        <a:t>Tontons </a:t>
                      </a:r>
                      <a:r>
                        <a:rPr lang="fr-FR" dirty="0" err="1" smtClean="0"/>
                        <a:t>Flankers</a:t>
                      </a:r>
                      <a:endParaRPr lang="fr-FR" dirty="0"/>
                    </a:p>
                  </a:txBody>
                  <a:tcPr/>
                </a:tc>
                <a:tc>
                  <a:txBody>
                    <a:bodyPr/>
                    <a:lstStyle/>
                    <a:p>
                      <a:pPr algn="ctr"/>
                      <a:r>
                        <a:rPr lang="fr-FR" dirty="0" smtClean="0"/>
                        <a:t>Servals</a:t>
                      </a:r>
                      <a:endParaRPr lang="fr-FR" dirty="0"/>
                    </a:p>
                  </a:txBody>
                  <a:tcPr/>
                </a:tc>
                <a:extLst>
                  <a:ext uri="{0D108BD9-81ED-4DB2-BD59-A6C34878D82A}">
                    <a16:rowId xmlns:a16="http://schemas.microsoft.com/office/drawing/2014/main" val="33567622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Pompiers du 95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XV de la Crampe</a:t>
                      </a:r>
                    </a:p>
                  </a:txBody>
                  <a:tcPr/>
                </a:tc>
                <a:extLst>
                  <a:ext uri="{0D108BD9-81ED-4DB2-BD59-A6C34878D82A}">
                    <a16:rowId xmlns:a16="http://schemas.microsoft.com/office/drawing/2014/main" val="13816800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Assoiffés</a:t>
                      </a:r>
                    </a:p>
                  </a:txBody>
                  <a:tcPr/>
                </a:tc>
                <a:tc>
                  <a:txBody>
                    <a:bodyPr/>
                    <a:lstStyle/>
                    <a:p>
                      <a:pPr algn="ctr"/>
                      <a:r>
                        <a:rPr lang="fr-FR" dirty="0" err="1" smtClean="0"/>
                        <a:t>Rapetous</a:t>
                      </a:r>
                      <a:endParaRPr lang="fr-FR" dirty="0"/>
                    </a:p>
                  </a:txBody>
                  <a:tcPr/>
                </a:tc>
                <a:extLst>
                  <a:ext uri="{0D108BD9-81ED-4DB2-BD59-A6C34878D82A}">
                    <a16:rowId xmlns:a16="http://schemas.microsoft.com/office/drawing/2014/main" val="33561893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XV de la Banane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XV de la Crampe</a:t>
                      </a:r>
                    </a:p>
                  </a:txBody>
                  <a:tcPr/>
                </a:tc>
                <a:extLst>
                  <a:ext uri="{0D108BD9-81ED-4DB2-BD59-A6C34878D82A}">
                    <a16:rowId xmlns:a16="http://schemas.microsoft.com/office/drawing/2014/main" val="31545806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Banque de France</a:t>
                      </a:r>
                    </a:p>
                  </a:txBody>
                  <a:tcPr/>
                </a:tc>
                <a:tc>
                  <a:txBody>
                    <a:bodyPr/>
                    <a:lstStyle/>
                    <a:p>
                      <a:pPr algn="ctr"/>
                      <a:r>
                        <a:rPr lang="fr-FR" dirty="0" smtClean="0"/>
                        <a:t>Deloitte</a:t>
                      </a:r>
                    </a:p>
                  </a:txBody>
                  <a:tcPr/>
                </a:tc>
                <a:extLst>
                  <a:ext uri="{0D108BD9-81ED-4DB2-BD59-A6C34878D82A}">
                    <a16:rowId xmlns:a16="http://schemas.microsoft.com/office/drawing/2014/main" val="4245148059"/>
                  </a:ext>
                </a:extLst>
              </a:tr>
              <a:tr h="370840">
                <a:tc>
                  <a:txBody>
                    <a:bodyPr/>
                    <a:lstStyle/>
                    <a:p>
                      <a:pPr algn="ctr"/>
                      <a:r>
                        <a:rPr lang="fr-FR" dirty="0" smtClean="0"/>
                        <a:t>Clignancourt RC</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ES Renault</a:t>
                      </a:r>
                    </a:p>
                  </a:txBody>
                  <a:tcPr/>
                </a:tc>
                <a:extLst>
                  <a:ext uri="{0D108BD9-81ED-4DB2-BD59-A6C34878D82A}">
                    <a16:rowId xmlns:a16="http://schemas.microsoft.com/office/drawing/2014/main" val="90563560"/>
                  </a:ext>
                </a:extLst>
              </a:tr>
            </a:tbl>
          </a:graphicData>
        </a:graphic>
      </p:graphicFrame>
    </p:spTree>
    <p:extLst>
      <p:ext uri="{BB962C8B-B14F-4D97-AF65-F5344CB8AC3E}">
        <p14:creationId xmlns:p14="http://schemas.microsoft.com/office/powerpoint/2010/main" val="1692740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4</a:t>
            </a:r>
            <a:r>
              <a:rPr lang="fr-FR" sz="4950" b="1" baseline="30000" dirty="0" smtClean="0">
                <a:solidFill>
                  <a:schemeClr val="bg1">
                    <a:lumMod val="95000"/>
                  </a:schemeClr>
                </a:solidFill>
              </a:rPr>
              <a:t>e</a:t>
            </a:r>
            <a:r>
              <a:rPr lang="fr-FR" sz="4950" b="1" dirty="0" smtClean="0">
                <a:solidFill>
                  <a:schemeClr val="bg1">
                    <a:lumMod val="95000"/>
                  </a:schemeClr>
                </a:solidFill>
              </a:rPr>
              <a:t> </a:t>
            </a:r>
            <a:r>
              <a:rPr lang="fr-FR" sz="4950" b="1" dirty="0">
                <a:solidFill>
                  <a:schemeClr val="bg1">
                    <a:lumMod val="95000"/>
                  </a:schemeClr>
                </a:solidFill>
              </a:rPr>
              <a:t>Division</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pic>
        <p:nvPicPr>
          <p:cNvPr id="6" name="Image 5">
            <a:extLst>
              <a:ext uri="{FF2B5EF4-FFF2-40B4-BE49-F238E27FC236}">
                <a16:creationId xmlns:a16="http://schemas.microsoft.com/office/drawing/2014/main" id="{C259A6D4-4352-2344-A81A-5A1B3D3CC45A}"/>
              </a:ext>
            </a:extLst>
          </p:cNvPr>
          <p:cNvPicPr>
            <a:picLocks noChangeAspect="1"/>
          </p:cNvPicPr>
          <p:nvPr/>
        </p:nvPicPr>
        <p:blipFill>
          <a:blip r:embed="rId4"/>
          <a:srcRect/>
          <a:stretch/>
        </p:blipFill>
        <p:spPr>
          <a:xfrm>
            <a:off x="3249101" y="1233237"/>
            <a:ext cx="2286000" cy="3251200"/>
          </a:xfrm>
          <a:prstGeom prst="rect">
            <a:avLst/>
          </a:prstGeom>
        </p:spPr>
      </p:pic>
      <p:sp>
        <p:nvSpPr>
          <p:cNvPr id="3" name="Rectangle 2">
            <a:extLst>
              <a:ext uri="{FF2B5EF4-FFF2-40B4-BE49-F238E27FC236}">
                <a16:creationId xmlns:a16="http://schemas.microsoft.com/office/drawing/2014/main" id="{7321305C-09CC-A846-99B9-5BBD928A91C2}"/>
              </a:ext>
            </a:extLst>
          </p:cNvPr>
          <p:cNvSpPr/>
          <p:nvPr/>
        </p:nvSpPr>
        <p:spPr>
          <a:xfrm>
            <a:off x="2106101" y="5002613"/>
            <a:ext cx="4572000" cy="1138773"/>
          </a:xfrm>
          <a:prstGeom prst="rect">
            <a:avLst/>
          </a:prstGeom>
        </p:spPr>
        <p:txBody>
          <a:bodyPr>
            <a:spAutoFit/>
          </a:bodyPr>
          <a:lstStyle/>
          <a:p>
            <a:pPr algn="ctr"/>
            <a:r>
              <a:rPr lang="fr-FR" sz="3200" b="1" dirty="0" smtClean="0"/>
              <a:t>Nabil MERKICHE</a:t>
            </a:r>
            <a:endParaRPr lang="fr-FR" sz="3200" b="1" dirty="0"/>
          </a:p>
          <a:p>
            <a:pPr algn="ctr"/>
            <a:r>
              <a:rPr lang="fr-FR" b="1" dirty="0"/>
              <a:t>d4@rugby-ffse.fr</a:t>
            </a:r>
          </a:p>
          <a:p>
            <a:pPr algn="ctr"/>
            <a:r>
              <a:rPr lang="fr-FR" dirty="0"/>
              <a:t>06 </a:t>
            </a:r>
            <a:r>
              <a:rPr lang="fr-FR" dirty="0" smtClean="0"/>
              <a:t>66 51 47 21</a:t>
            </a:r>
            <a:endParaRPr lang="fr-FR" dirty="0"/>
          </a:p>
        </p:txBody>
      </p:sp>
    </p:spTree>
    <p:extLst>
      <p:ext uri="{BB962C8B-B14F-4D97-AF65-F5344CB8AC3E}">
        <p14:creationId xmlns:p14="http://schemas.microsoft.com/office/powerpoint/2010/main" val="4279687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4</a:t>
            </a:r>
            <a:r>
              <a:rPr lang="fr-FR" sz="4950" b="1" baseline="30000" dirty="0">
                <a:solidFill>
                  <a:schemeClr val="bg1">
                    <a:lumMod val="95000"/>
                  </a:schemeClr>
                </a:solidFill>
              </a:rPr>
              <a:t>e</a:t>
            </a:r>
            <a:r>
              <a:rPr lang="fr-FR" sz="4950" b="1" dirty="0">
                <a:solidFill>
                  <a:schemeClr val="bg1">
                    <a:lumMod val="95000"/>
                  </a:schemeClr>
                </a:solidFill>
              </a:rPr>
              <a:t> </a:t>
            </a:r>
            <a:r>
              <a:rPr lang="fr-FR" sz="4950" b="1" dirty="0" smtClean="0">
                <a:solidFill>
                  <a:schemeClr val="bg1">
                    <a:lumMod val="95000"/>
                  </a:schemeClr>
                </a:solidFill>
              </a:rPr>
              <a:t>Division</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157504068"/>
              </p:ext>
            </p:extLst>
          </p:nvPr>
        </p:nvGraphicFramePr>
        <p:xfrm>
          <a:off x="2712111" y="1291883"/>
          <a:ext cx="6096000" cy="5191760"/>
        </p:xfrm>
        <a:graphic>
          <a:graphicData uri="http://schemas.openxmlformats.org/drawingml/2006/table">
            <a:tbl>
              <a:tblPr bandRow="1">
                <a:tableStyleId>{5C22544A-7EE6-4342-B048-85BDC9FD1C3A}</a:tableStyleId>
              </a:tblPr>
              <a:tblGrid>
                <a:gridCol w="6096000">
                  <a:extLst>
                    <a:ext uri="{9D8B030D-6E8A-4147-A177-3AD203B41FA5}">
                      <a16:colId xmlns:a16="http://schemas.microsoft.com/office/drawing/2014/main" val="1653086728"/>
                    </a:ext>
                  </a:extLst>
                </a:gridCol>
              </a:tblGrid>
              <a:tr h="370840">
                <a:tc>
                  <a:txBody>
                    <a:bodyPr/>
                    <a:lstStyle/>
                    <a:p>
                      <a:pPr algn="ctr"/>
                      <a:r>
                        <a:rPr lang="fr-FR" dirty="0" smtClean="0"/>
                        <a:t>36XV</a:t>
                      </a:r>
                      <a:endParaRPr lang="fr-FR" dirty="0"/>
                    </a:p>
                  </a:txBody>
                  <a:tcPr/>
                </a:tc>
                <a:extLst>
                  <a:ext uri="{0D108BD9-81ED-4DB2-BD59-A6C34878D82A}">
                    <a16:rowId xmlns:a16="http://schemas.microsoft.com/office/drawing/2014/main" val="260124064"/>
                  </a:ext>
                </a:extLst>
              </a:tr>
              <a:tr h="370840">
                <a:tc>
                  <a:txBody>
                    <a:bodyPr/>
                    <a:lstStyle/>
                    <a:p>
                      <a:pPr algn="ctr"/>
                      <a:r>
                        <a:rPr lang="fr-FR" dirty="0" smtClean="0"/>
                        <a:t>Air France</a:t>
                      </a:r>
                      <a:endParaRPr lang="fr-FR" dirty="0"/>
                    </a:p>
                  </a:txBody>
                  <a:tcPr/>
                </a:tc>
                <a:extLst>
                  <a:ext uri="{0D108BD9-81ED-4DB2-BD59-A6C34878D82A}">
                    <a16:rowId xmlns:a16="http://schemas.microsoft.com/office/drawing/2014/main" val="3582802482"/>
                  </a:ext>
                </a:extLst>
              </a:tr>
              <a:tr h="370840">
                <a:tc>
                  <a:txBody>
                    <a:bodyPr/>
                    <a:lstStyle/>
                    <a:p>
                      <a:pPr algn="ctr"/>
                      <a:r>
                        <a:rPr lang="fr-FR" dirty="0" smtClean="0"/>
                        <a:t>All </a:t>
                      </a:r>
                      <a:r>
                        <a:rPr lang="fr-FR" dirty="0" err="1" smtClean="0"/>
                        <a:t>Pinks</a:t>
                      </a:r>
                      <a:endParaRPr lang="fr-FR" dirty="0"/>
                    </a:p>
                  </a:txBody>
                  <a:tcPr/>
                </a:tc>
                <a:extLst>
                  <a:ext uri="{0D108BD9-81ED-4DB2-BD59-A6C34878D82A}">
                    <a16:rowId xmlns:a16="http://schemas.microsoft.com/office/drawing/2014/main" val="1680168893"/>
                  </a:ext>
                </a:extLst>
              </a:tr>
              <a:tr h="370840">
                <a:tc>
                  <a:txBody>
                    <a:bodyPr/>
                    <a:lstStyle/>
                    <a:p>
                      <a:pPr algn="ctr"/>
                      <a:r>
                        <a:rPr lang="fr-FR" dirty="0" smtClean="0"/>
                        <a:t>BBR</a:t>
                      </a:r>
                      <a:endParaRPr lang="fr-FR" dirty="0"/>
                    </a:p>
                  </a:txBody>
                  <a:tcPr/>
                </a:tc>
                <a:extLst>
                  <a:ext uri="{0D108BD9-81ED-4DB2-BD59-A6C34878D82A}">
                    <a16:rowId xmlns:a16="http://schemas.microsoft.com/office/drawing/2014/main" val="970789084"/>
                  </a:ext>
                </a:extLst>
              </a:tr>
              <a:tr h="370840">
                <a:tc>
                  <a:txBody>
                    <a:bodyPr/>
                    <a:lstStyle/>
                    <a:p>
                      <a:pPr algn="ctr"/>
                      <a:r>
                        <a:rPr lang="fr-FR" dirty="0" smtClean="0"/>
                        <a:t>CRAC</a:t>
                      </a:r>
                      <a:endParaRPr lang="fr-FR" dirty="0"/>
                    </a:p>
                  </a:txBody>
                  <a:tcPr/>
                </a:tc>
                <a:extLst>
                  <a:ext uri="{0D108BD9-81ED-4DB2-BD59-A6C34878D82A}">
                    <a16:rowId xmlns:a16="http://schemas.microsoft.com/office/drawing/2014/main" val="177115648"/>
                  </a:ext>
                </a:extLst>
              </a:tr>
              <a:tr h="370840">
                <a:tc>
                  <a:txBody>
                    <a:bodyPr/>
                    <a:lstStyle/>
                    <a:p>
                      <a:pPr algn="ctr"/>
                      <a:r>
                        <a:rPr lang="fr-FR" dirty="0" smtClean="0"/>
                        <a:t>Gaillards</a:t>
                      </a:r>
                      <a:endParaRPr lang="fr-FR" dirty="0"/>
                    </a:p>
                  </a:txBody>
                  <a:tcPr/>
                </a:tc>
                <a:extLst>
                  <a:ext uri="{0D108BD9-81ED-4DB2-BD59-A6C34878D82A}">
                    <a16:rowId xmlns:a16="http://schemas.microsoft.com/office/drawing/2014/main" val="4119363213"/>
                  </a:ext>
                </a:extLst>
              </a:tr>
              <a:tr h="370840">
                <a:tc>
                  <a:txBody>
                    <a:bodyPr/>
                    <a:lstStyle/>
                    <a:p>
                      <a:pPr algn="ctr"/>
                      <a:r>
                        <a:rPr lang="fr-FR" dirty="0" smtClean="0"/>
                        <a:t>Grognards</a:t>
                      </a:r>
                      <a:endParaRPr lang="fr-FR" dirty="0"/>
                    </a:p>
                  </a:txBody>
                  <a:tcPr/>
                </a:tc>
                <a:extLst>
                  <a:ext uri="{0D108BD9-81ED-4DB2-BD59-A6C34878D82A}">
                    <a16:rowId xmlns:a16="http://schemas.microsoft.com/office/drawing/2014/main" val="1362042268"/>
                  </a:ext>
                </a:extLst>
              </a:tr>
              <a:tr h="370840">
                <a:tc>
                  <a:txBody>
                    <a:bodyPr/>
                    <a:lstStyle/>
                    <a:p>
                      <a:pPr algn="ctr"/>
                      <a:r>
                        <a:rPr lang="fr-FR" dirty="0" smtClean="0"/>
                        <a:t>MBDA</a:t>
                      </a:r>
                      <a:endParaRPr lang="fr-FR" dirty="0"/>
                    </a:p>
                  </a:txBody>
                  <a:tcPr/>
                </a:tc>
                <a:extLst>
                  <a:ext uri="{0D108BD9-81ED-4DB2-BD59-A6C34878D82A}">
                    <a16:rowId xmlns:a16="http://schemas.microsoft.com/office/drawing/2014/main" val="1305658372"/>
                  </a:ext>
                </a:extLst>
              </a:tr>
              <a:tr h="370840">
                <a:tc>
                  <a:txBody>
                    <a:bodyPr/>
                    <a:lstStyle/>
                    <a:p>
                      <a:pPr algn="ctr"/>
                      <a:r>
                        <a:rPr lang="fr-FR" dirty="0" smtClean="0"/>
                        <a:t>R</a:t>
                      </a:r>
                      <a:r>
                        <a:rPr lang="fr-FR" baseline="0" dirty="0" smtClean="0"/>
                        <a:t> </a:t>
                      </a:r>
                      <a:r>
                        <a:rPr lang="fr-FR" baseline="0" dirty="0" err="1" smtClean="0"/>
                        <a:t>Sé</a:t>
                      </a:r>
                      <a:r>
                        <a:rPr lang="fr-FR" baseline="0" dirty="0" smtClean="0"/>
                        <a:t> Canto</a:t>
                      </a:r>
                      <a:endParaRPr lang="fr-FR" dirty="0"/>
                    </a:p>
                  </a:txBody>
                  <a:tcPr/>
                </a:tc>
                <a:extLst>
                  <a:ext uri="{0D108BD9-81ED-4DB2-BD59-A6C34878D82A}">
                    <a16:rowId xmlns:a16="http://schemas.microsoft.com/office/drawing/2014/main" val="3356762230"/>
                  </a:ext>
                </a:extLst>
              </a:tr>
              <a:tr h="370840">
                <a:tc>
                  <a:txBody>
                    <a:bodyPr/>
                    <a:lstStyle/>
                    <a:p>
                      <a:pPr algn="ctr"/>
                      <a:r>
                        <a:rPr lang="fr-FR" dirty="0" smtClean="0"/>
                        <a:t>THS</a:t>
                      </a:r>
                      <a:endParaRPr lang="fr-FR" dirty="0"/>
                    </a:p>
                  </a:txBody>
                  <a:tcPr/>
                </a:tc>
                <a:extLst>
                  <a:ext uri="{0D108BD9-81ED-4DB2-BD59-A6C34878D82A}">
                    <a16:rowId xmlns:a16="http://schemas.microsoft.com/office/drawing/2014/main" val="1381680053"/>
                  </a:ext>
                </a:extLst>
              </a:tr>
              <a:tr h="370840">
                <a:tc>
                  <a:txBody>
                    <a:bodyPr/>
                    <a:lstStyle/>
                    <a:p>
                      <a:pPr algn="ctr"/>
                      <a:r>
                        <a:rPr lang="fr-FR" dirty="0" smtClean="0"/>
                        <a:t>Tuniques Bleues</a:t>
                      </a:r>
                      <a:endParaRPr lang="fr-FR" dirty="0"/>
                    </a:p>
                  </a:txBody>
                  <a:tcPr/>
                </a:tc>
                <a:extLst>
                  <a:ext uri="{0D108BD9-81ED-4DB2-BD59-A6C34878D82A}">
                    <a16:rowId xmlns:a16="http://schemas.microsoft.com/office/drawing/2014/main" val="3782330261"/>
                  </a:ext>
                </a:extLst>
              </a:tr>
              <a:tr h="370840">
                <a:tc>
                  <a:txBody>
                    <a:bodyPr/>
                    <a:lstStyle/>
                    <a:p>
                      <a:pPr algn="ctr"/>
                      <a:r>
                        <a:rPr lang="fr-FR" dirty="0" smtClean="0"/>
                        <a:t>XV de l’</a:t>
                      </a:r>
                      <a:r>
                        <a:rPr lang="fr-FR" dirty="0" err="1" smtClean="0"/>
                        <a:t>Assomoir</a:t>
                      </a:r>
                      <a:endParaRPr lang="fr-FR" dirty="0"/>
                    </a:p>
                  </a:txBody>
                  <a:tcPr/>
                </a:tc>
                <a:extLst>
                  <a:ext uri="{0D108BD9-81ED-4DB2-BD59-A6C34878D82A}">
                    <a16:rowId xmlns:a16="http://schemas.microsoft.com/office/drawing/2014/main" val="2908447217"/>
                  </a:ext>
                </a:extLst>
              </a:tr>
              <a:tr h="370840">
                <a:tc>
                  <a:txBody>
                    <a:bodyPr/>
                    <a:lstStyle/>
                    <a:p>
                      <a:pPr algn="ctr"/>
                      <a:r>
                        <a:rPr lang="fr-FR" dirty="0" smtClean="0"/>
                        <a:t>XV de la Burne</a:t>
                      </a:r>
                      <a:endParaRPr lang="fr-FR" dirty="0"/>
                    </a:p>
                  </a:txBody>
                  <a:tcPr/>
                </a:tc>
                <a:extLst>
                  <a:ext uri="{0D108BD9-81ED-4DB2-BD59-A6C34878D82A}">
                    <a16:rowId xmlns:a16="http://schemas.microsoft.com/office/drawing/2014/main" val="3913543895"/>
                  </a:ext>
                </a:extLst>
              </a:tr>
              <a:tr h="370840">
                <a:tc>
                  <a:txBody>
                    <a:bodyPr/>
                    <a:lstStyle/>
                    <a:p>
                      <a:pPr algn="ctr"/>
                      <a:r>
                        <a:rPr lang="fr-FR" dirty="0" smtClean="0"/>
                        <a:t>XV des </a:t>
                      </a:r>
                      <a:r>
                        <a:rPr lang="fr-FR" dirty="0" err="1" smtClean="0"/>
                        <a:t>Péchus</a:t>
                      </a:r>
                      <a:endParaRPr lang="fr-FR" dirty="0"/>
                    </a:p>
                  </a:txBody>
                  <a:tcPr/>
                </a:tc>
                <a:extLst>
                  <a:ext uri="{0D108BD9-81ED-4DB2-BD59-A6C34878D82A}">
                    <a16:rowId xmlns:a16="http://schemas.microsoft.com/office/drawing/2014/main" val="1067135729"/>
                  </a:ext>
                </a:extLst>
              </a:tr>
            </a:tbl>
          </a:graphicData>
        </a:graphic>
      </p:graphicFrame>
      <p:sp>
        <p:nvSpPr>
          <p:cNvPr id="8" name="ZoneTexte 7">
            <a:extLst>
              <a:ext uri="{FF2B5EF4-FFF2-40B4-BE49-F238E27FC236}">
                <a16:creationId xmlns:a16="http://schemas.microsoft.com/office/drawing/2014/main" id="{F7578429-FE3B-7746-B6AB-C9BFCC270086}"/>
              </a:ext>
            </a:extLst>
          </p:cNvPr>
          <p:cNvSpPr txBox="1"/>
          <p:nvPr/>
        </p:nvSpPr>
        <p:spPr>
          <a:xfrm>
            <a:off x="473949" y="1986607"/>
            <a:ext cx="1526458" cy="3970318"/>
          </a:xfrm>
          <a:prstGeom prst="rect">
            <a:avLst/>
          </a:prstGeom>
          <a:noFill/>
        </p:spPr>
        <p:txBody>
          <a:bodyPr wrap="square" rtlCol="0">
            <a:spAutoFit/>
          </a:bodyPr>
          <a:lstStyle/>
          <a:p>
            <a:pPr marL="342900" indent="-342900">
              <a:buFont typeface="+mj-lt"/>
              <a:buAutoNum type="arabicPeriod"/>
            </a:pPr>
            <a:r>
              <a:rPr lang="fr-FR" dirty="0" smtClean="0"/>
              <a:t>08/10</a:t>
            </a:r>
          </a:p>
          <a:p>
            <a:pPr marL="342900" indent="-342900">
              <a:buFont typeface="+mj-lt"/>
              <a:buAutoNum type="arabicPeriod"/>
            </a:pPr>
            <a:r>
              <a:rPr lang="fr-FR" dirty="0" smtClean="0"/>
              <a:t>22/10</a:t>
            </a:r>
          </a:p>
          <a:p>
            <a:pPr marL="342900" indent="-342900">
              <a:buFont typeface="+mj-lt"/>
              <a:buAutoNum type="arabicPeriod"/>
            </a:pPr>
            <a:r>
              <a:rPr lang="fr-FR" dirty="0" smtClean="0"/>
              <a:t>05/11</a:t>
            </a:r>
          </a:p>
          <a:p>
            <a:pPr marL="342900" indent="-342900">
              <a:buFont typeface="+mj-lt"/>
              <a:buAutoNum type="arabicPeriod"/>
            </a:pPr>
            <a:r>
              <a:rPr lang="fr-FR" dirty="0" smtClean="0"/>
              <a:t>26/11</a:t>
            </a:r>
          </a:p>
          <a:p>
            <a:pPr marL="342900" indent="-342900">
              <a:buFont typeface="+mj-lt"/>
              <a:buAutoNum type="arabicPeriod"/>
            </a:pPr>
            <a:r>
              <a:rPr lang="fr-FR" dirty="0" smtClean="0"/>
              <a:t>10/12</a:t>
            </a:r>
          </a:p>
          <a:p>
            <a:pPr marL="342900" indent="-342900">
              <a:buFont typeface="+mj-lt"/>
              <a:buAutoNum type="arabicPeriod"/>
            </a:pPr>
            <a:r>
              <a:rPr lang="fr-FR" dirty="0" smtClean="0"/>
              <a:t>07/01</a:t>
            </a:r>
          </a:p>
          <a:p>
            <a:pPr marL="342900" indent="-342900">
              <a:buFont typeface="+mj-lt"/>
              <a:buAutoNum type="arabicPeriod"/>
            </a:pPr>
            <a:r>
              <a:rPr lang="fr-FR" dirty="0" smtClean="0"/>
              <a:t>21/01</a:t>
            </a:r>
          </a:p>
          <a:p>
            <a:pPr marL="342900" indent="-342900">
              <a:buFont typeface="+mj-lt"/>
              <a:buAutoNum type="arabicPeriod"/>
            </a:pPr>
            <a:r>
              <a:rPr lang="fr-FR" dirty="0" smtClean="0"/>
              <a:t>04/02</a:t>
            </a:r>
          </a:p>
          <a:p>
            <a:pPr marL="342900" indent="-342900">
              <a:buFont typeface="+mj-lt"/>
              <a:buAutoNum type="arabicPeriod"/>
            </a:pPr>
            <a:r>
              <a:rPr lang="fr-FR" dirty="0" smtClean="0"/>
              <a:t>18/02</a:t>
            </a:r>
          </a:p>
          <a:p>
            <a:pPr marL="342900" indent="-342900">
              <a:buFont typeface="+mj-lt"/>
              <a:buAutoNum type="arabicPeriod"/>
            </a:pPr>
            <a:r>
              <a:rPr lang="fr-FR" dirty="0" smtClean="0"/>
              <a:t>11/03</a:t>
            </a:r>
          </a:p>
          <a:p>
            <a:pPr marL="342900" indent="-342900">
              <a:buFont typeface="+mj-lt"/>
              <a:buAutoNum type="arabicPeriod"/>
            </a:pPr>
            <a:r>
              <a:rPr lang="fr-FR" dirty="0" smtClean="0"/>
              <a:t>25/03</a:t>
            </a:r>
          </a:p>
          <a:p>
            <a:pPr marL="342900" indent="-342900">
              <a:buFont typeface="+mj-lt"/>
              <a:buAutoNum type="arabicPeriod"/>
            </a:pPr>
            <a:r>
              <a:rPr lang="fr-FR" dirty="0" smtClean="0"/>
              <a:t>15/04</a:t>
            </a:r>
          </a:p>
          <a:p>
            <a:pPr marL="342900" indent="-342900">
              <a:buFont typeface="+mj-lt"/>
              <a:buAutoNum type="arabicPeriod"/>
            </a:pPr>
            <a:r>
              <a:rPr lang="fr-FR" dirty="0" smtClean="0"/>
              <a:t>29/04</a:t>
            </a:r>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val="1531177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4</a:t>
            </a:r>
            <a:r>
              <a:rPr lang="fr-FR" sz="4950" b="1" baseline="30000" dirty="0" smtClean="0">
                <a:solidFill>
                  <a:schemeClr val="bg1">
                    <a:lumMod val="95000"/>
                  </a:schemeClr>
                </a:solidFill>
              </a:rPr>
              <a:t>e</a:t>
            </a:r>
            <a:r>
              <a:rPr lang="fr-FR" sz="4950" b="1" dirty="0" smtClean="0">
                <a:solidFill>
                  <a:schemeClr val="bg1">
                    <a:lumMod val="95000"/>
                  </a:schemeClr>
                </a:solidFill>
              </a:rPr>
              <a:t> Division</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graphicFrame>
        <p:nvGraphicFramePr>
          <p:cNvPr id="17" name="Tableau 16">
            <a:extLst>
              <a:ext uri="{FF2B5EF4-FFF2-40B4-BE49-F238E27FC236}">
                <a16:creationId xmlns:a16="http://schemas.microsoft.com/office/drawing/2014/main" id="{EACD8D6D-5E46-404C-BCFA-B2F6BCF1D1E9}"/>
              </a:ext>
            </a:extLst>
          </p:cNvPr>
          <p:cNvGraphicFramePr>
            <a:graphicFrameLocks noGrp="1"/>
          </p:cNvGraphicFramePr>
          <p:nvPr>
            <p:extLst>
              <p:ext uri="{D42A27DB-BD31-4B8C-83A1-F6EECF244321}">
                <p14:modId xmlns:p14="http://schemas.microsoft.com/office/powerpoint/2010/main" val="3480822025"/>
              </p:ext>
            </p:extLst>
          </p:nvPr>
        </p:nvGraphicFramePr>
        <p:xfrm>
          <a:off x="670560" y="2495843"/>
          <a:ext cx="8142632" cy="2966720"/>
        </p:xfrm>
        <a:graphic>
          <a:graphicData uri="http://schemas.openxmlformats.org/drawingml/2006/table">
            <a:tbl>
              <a:tblPr bandRow="1">
                <a:tableStyleId>{5C22544A-7EE6-4342-B048-85BDC9FD1C3A}</a:tableStyleId>
              </a:tblPr>
              <a:tblGrid>
                <a:gridCol w="4071316">
                  <a:extLst>
                    <a:ext uri="{9D8B030D-6E8A-4147-A177-3AD203B41FA5}">
                      <a16:colId xmlns:a16="http://schemas.microsoft.com/office/drawing/2014/main" val="1653086728"/>
                    </a:ext>
                  </a:extLst>
                </a:gridCol>
                <a:gridCol w="4071316">
                  <a:extLst>
                    <a:ext uri="{9D8B030D-6E8A-4147-A177-3AD203B41FA5}">
                      <a16:colId xmlns:a16="http://schemas.microsoft.com/office/drawing/2014/main" val="359086409"/>
                    </a:ext>
                  </a:extLst>
                </a:gridCol>
              </a:tblGrid>
              <a:tr h="370840">
                <a:tc gridSpan="2">
                  <a:txBody>
                    <a:bodyPr/>
                    <a:lstStyle/>
                    <a:p>
                      <a:pPr algn="ctr"/>
                      <a:r>
                        <a:rPr lang="fr-FR" dirty="0" smtClean="0"/>
                        <a:t>1</a:t>
                      </a:r>
                      <a:r>
                        <a:rPr lang="fr-FR" baseline="30000" dirty="0" smtClean="0"/>
                        <a:t>ère</a:t>
                      </a:r>
                      <a:r>
                        <a:rPr lang="fr-FR" dirty="0" smtClean="0"/>
                        <a:t> journée – 08/10</a:t>
                      </a:r>
                      <a:endParaRPr lang="fr-FR" dirty="0"/>
                    </a:p>
                  </a:txBody>
                  <a:tcPr/>
                </a:tc>
                <a:tc hMerge="1">
                  <a:txBody>
                    <a:bodyPr/>
                    <a:lstStyle/>
                    <a:p>
                      <a:pPr algn="ctr"/>
                      <a:endParaRPr lang="fr-FR" dirty="0"/>
                    </a:p>
                  </a:txBody>
                  <a:tcPr/>
                </a:tc>
                <a:extLst>
                  <a:ext uri="{0D108BD9-81ED-4DB2-BD59-A6C34878D82A}">
                    <a16:rowId xmlns:a16="http://schemas.microsoft.com/office/drawing/2014/main" val="2470310080"/>
                  </a:ext>
                </a:extLst>
              </a:tr>
              <a:tr h="370840">
                <a:tc>
                  <a:txBody>
                    <a:bodyPr/>
                    <a:lstStyle/>
                    <a:p>
                      <a:pPr algn="ctr"/>
                      <a:r>
                        <a:rPr lang="fr-FR" dirty="0" smtClean="0"/>
                        <a:t>36XV</a:t>
                      </a:r>
                      <a:endParaRPr lang="fr-FR" dirty="0"/>
                    </a:p>
                  </a:txBody>
                  <a:tcPr/>
                </a:tc>
                <a:tc>
                  <a:txBody>
                    <a:bodyPr/>
                    <a:lstStyle/>
                    <a:p>
                      <a:pPr algn="ctr"/>
                      <a:r>
                        <a:rPr lang="fr-FR" dirty="0" smtClean="0"/>
                        <a:t>R </a:t>
                      </a:r>
                      <a:r>
                        <a:rPr lang="fr-FR" dirty="0" err="1" smtClean="0"/>
                        <a:t>Sé</a:t>
                      </a:r>
                      <a:r>
                        <a:rPr lang="fr-FR" dirty="0" smtClean="0"/>
                        <a:t> Canto</a:t>
                      </a:r>
                      <a:endParaRPr lang="fr-FR" dirty="0"/>
                    </a:p>
                  </a:txBody>
                  <a:tcPr/>
                </a:tc>
                <a:extLst>
                  <a:ext uri="{0D108BD9-81ED-4DB2-BD59-A6C34878D82A}">
                    <a16:rowId xmlns:a16="http://schemas.microsoft.com/office/drawing/2014/main" val="1305658372"/>
                  </a:ext>
                </a:extLst>
              </a:tr>
              <a:tr h="370840">
                <a:tc>
                  <a:txBody>
                    <a:bodyPr/>
                    <a:lstStyle/>
                    <a:p>
                      <a:pPr algn="ctr"/>
                      <a:r>
                        <a:rPr lang="fr-FR" dirty="0" smtClean="0"/>
                        <a:t>Grognards</a:t>
                      </a:r>
                      <a:endParaRPr lang="fr-FR" dirty="0"/>
                    </a:p>
                  </a:txBody>
                  <a:tcPr/>
                </a:tc>
                <a:tc>
                  <a:txBody>
                    <a:bodyPr/>
                    <a:lstStyle/>
                    <a:p>
                      <a:pPr algn="ctr"/>
                      <a:r>
                        <a:rPr lang="fr-FR" dirty="0" smtClean="0"/>
                        <a:t>All </a:t>
                      </a:r>
                      <a:r>
                        <a:rPr lang="fr-FR" dirty="0" err="1" smtClean="0"/>
                        <a:t>Pinks</a:t>
                      </a:r>
                      <a:endParaRPr lang="fr-FR" dirty="0"/>
                    </a:p>
                  </a:txBody>
                  <a:tcPr/>
                </a:tc>
                <a:extLst>
                  <a:ext uri="{0D108BD9-81ED-4DB2-BD59-A6C34878D82A}">
                    <a16:rowId xmlns:a16="http://schemas.microsoft.com/office/drawing/2014/main" val="33567622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Gaillards</a:t>
                      </a:r>
                    </a:p>
                  </a:txBody>
                  <a:tcPr/>
                </a:tc>
                <a:tc>
                  <a:txBody>
                    <a:bodyPr/>
                    <a:lstStyle/>
                    <a:p>
                      <a:pPr algn="ctr"/>
                      <a:r>
                        <a:rPr lang="fr-FR" dirty="0" smtClean="0"/>
                        <a:t>Air France</a:t>
                      </a:r>
                      <a:endParaRPr lang="fr-FR" dirty="0"/>
                    </a:p>
                  </a:txBody>
                  <a:tcPr/>
                </a:tc>
                <a:extLst>
                  <a:ext uri="{0D108BD9-81ED-4DB2-BD59-A6C34878D82A}">
                    <a16:rowId xmlns:a16="http://schemas.microsoft.com/office/drawing/2014/main" val="13816800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BBR</a:t>
                      </a:r>
                    </a:p>
                  </a:txBody>
                  <a:tcPr/>
                </a:tc>
                <a:tc>
                  <a:txBody>
                    <a:bodyPr/>
                    <a:lstStyle/>
                    <a:p>
                      <a:pPr algn="ctr"/>
                      <a:r>
                        <a:rPr lang="fr-FR" dirty="0" smtClean="0"/>
                        <a:t>Tuniques Bleues</a:t>
                      </a:r>
                      <a:endParaRPr lang="fr-FR" dirty="0"/>
                    </a:p>
                  </a:txBody>
                  <a:tcPr/>
                </a:tc>
                <a:extLst>
                  <a:ext uri="{0D108BD9-81ED-4DB2-BD59-A6C34878D82A}">
                    <a16:rowId xmlns:a16="http://schemas.microsoft.com/office/drawing/2014/main" val="3356189304"/>
                  </a:ext>
                </a:extLst>
              </a:tr>
              <a:tr h="370840">
                <a:tc>
                  <a:txBody>
                    <a:bodyPr/>
                    <a:lstStyle/>
                    <a:p>
                      <a:pPr algn="ctr"/>
                      <a:r>
                        <a:rPr lang="fr-FR" dirty="0" smtClean="0"/>
                        <a:t>XV de la Burne</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MBDA</a:t>
                      </a:r>
                    </a:p>
                  </a:txBody>
                  <a:tcPr/>
                </a:tc>
                <a:extLst>
                  <a:ext uri="{0D108BD9-81ED-4DB2-BD59-A6C34878D82A}">
                    <a16:rowId xmlns:a16="http://schemas.microsoft.com/office/drawing/2014/main" val="3154580656"/>
                  </a:ext>
                </a:extLst>
              </a:tr>
              <a:tr h="370840">
                <a:tc>
                  <a:txBody>
                    <a:bodyPr/>
                    <a:lstStyle/>
                    <a:p>
                      <a:pPr algn="ctr"/>
                      <a:r>
                        <a:rPr lang="fr-FR" dirty="0" smtClean="0"/>
                        <a:t>XV de l’</a:t>
                      </a:r>
                      <a:r>
                        <a:rPr lang="fr-FR" dirty="0" err="1" smtClean="0"/>
                        <a:t>Assomoir</a:t>
                      </a:r>
                      <a:endParaRPr lang="fr-FR" dirty="0"/>
                    </a:p>
                  </a:txBody>
                  <a:tcPr/>
                </a:tc>
                <a:tc>
                  <a:txBody>
                    <a:bodyPr/>
                    <a:lstStyle/>
                    <a:p>
                      <a:pPr algn="ctr"/>
                      <a:r>
                        <a:rPr lang="fr-FR" dirty="0" smtClean="0"/>
                        <a:t>THS</a:t>
                      </a:r>
                      <a:endParaRPr lang="fr-FR" dirty="0"/>
                    </a:p>
                  </a:txBody>
                  <a:tcPr/>
                </a:tc>
                <a:extLst>
                  <a:ext uri="{0D108BD9-81ED-4DB2-BD59-A6C34878D82A}">
                    <a16:rowId xmlns:a16="http://schemas.microsoft.com/office/drawing/2014/main" val="4245148059"/>
                  </a:ext>
                </a:extLst>
              </a:tr>
              <a:tr h="370840">
                <a:tc>
                  <a:txBody>
                    <a:bodyPr/>
                    <a:lstStyle/>
                    <a:p>
                      <a:pPr algn="ctr"/>
                      <a:r>
                        <a:rPr lang="fr-FR" dirty="0" smtClean="0"/>
                        <a:t>XV des </a:t>
                      </a:r>
                      <a:r>
                        <a:rPr lang="fr-FR" dirty="0" err="1" smtClean="0"/>
                        <a:t>Péchus</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mtClean="0"/>
                        <a:t>CRAC</a:t>
                      </a:r>
                      <a:endParaRPr lang="fr-FR" dirty="0" smtClean="0"/>
                    </a:p>
                  </a:txBody>
                  <a:tcPr/>
                </a:tc>
                <a:extLst>
                  <a:ext uri="{0D108BD9-81ED-4DB2-BD59-A6C34878D82A}">
                    <a16:rowId xmlns:a16="http://schemas.microsoft.com/office/drawing/2014/main" val="90563560"/>
                  </a:ext>
                </a:extLst>
              </a:tr>
            </a:tbl>
          </a:graphicData>
        </a:graphic>
      </p:graphicFrame>
    </p:spTree>
    <p:extLst>
      <p:ext uri="{BB962C8B-B14F-4D97-AF65-F5344CB8AC3E}">
        <p14:creationId xmlns:p14="http://schemas.microsoft.com/office/powerpoint/2010/main" val="437979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a:xfrm>
            <a:off x="685800" y="318575"/>
            <a:ext cx="7772400" cy="1464505"/>
          </a:xfrm>
        </p:spPr>
        <p:txBody>
          <a:bodyPr>
            <a:normAutofit/>
          </a:bodyPr>
          <a:lstStyle/>
          <a:p>
            <a:r>
              <a:rPr lang="fr-FR" sz="4950" b="1" dirty="0"/>
              <a:t>Coupes</a:t>
            </a:r>
            <a:br>
              <a:rPr lang="fr-FR" sz="4950" b="1" dirty="0"/>
            </a:br>
            <a:endParaRPr lang="fr-FR" sz="4950" b="1"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2219350"/>
            <a:ext cx="8620384" cy="1384995"/>
          </a:xfrm>
          <a:prstGeom prst="rect">
            <a:avLst/>
          </a:prstGeom>
          <a:noFill/>
        </p:spPr>
        <p:txBody>
          <a:bodyPr wrap="square" rtlCol="0">
            <a:spAutoFit/>
          </a:bodyPr>
          <a:lstStyle/>
          <a:p>
            <a:pPr marL="457200" indent="-457200">
              <a:buFont typeface="Arial" panose="020B0604020202020204" pitchFamily="34" charset="0"/>
              <a:buChar char="•"/>
            </a:pPr>
            <a:r>
              <a:rPr lang="fr-FR" sz="2800" dirty="0" smtClean="0"/>
              <a:t>Une coupe D1/D2</a:t>
            </a:r>
          </a:p>
          <a:p>
            <a:pPr marL="457200" indent="-457200">
              <a:buFont typeface="Arial" panose="020B0604020202020204" pitchFamily="34" charset="0"/>
              <a:buChar char="•"/>
            </a:pPr>
            <a:r>
              <a:rPr lang="fr-FR" sz="2800" dirty="0" smtClean="0"/>
              <a:t>Une coupe D3/D4</a:t>
            </a:r>
          </a:p>
          <a:p>
            <a:pPr marL="457200" indent="-457200">
              <a:buFont typeface="Arial" panose="020B0604020202020204" pitchFamily="34" charset="0"/>
              <a:buChar char="•"/>
            </a:pPr>
            <a:r>
              <a:rPr lang="fr-FR" sz="2800" dirty="0" smtClean="0"/>
              <a:t>Inscription en marge de la réunion</a:t>
            </a:r>
            <a:endParaRPr lang="fr-FR" sz="2800" dirty="0"/>
          </a:p>
        </p:txBody>
      </p:sp>
      <p:sp>
        <p:nvSpPr>
          <p:cNvPr id="8" name="Rectangle 7">
            <a:extLst>
              <a:ext uri="{FF2B5EF4-FFF2-40B4-BE49-F238E27FC236}">
                <a16:creationId xmlns:a16="http://schemas.microsoft.com/office/drawing/2014/main" id="{4430258F-0523-9D45-A828-60ED0A7D7886}"/>
              </a:ext>
            </a:extLst>
          </p:cNvPr>
          <p:cNvSpPr/>
          <p:nvPr/>
        </p:nvSpPr>
        <p:spPr>
          <a:xfrm>
            <a:off x="2160737" y="3667620"/>
            <a:ext cx="4572000" cy="1569660"/>
          </a:xfrm>
          <a:prstGeom prst="rect">
            <a:avLst/>
          </a:prstGeom>
        </p:spPr>
        <p:txBody>
          <a:bodyPr>
            <a:spAutoFit/>
          </a:bodyPr>
          <a:lstStyle/>
          <a:p>
            <a:pPr algn="ctr"/>
            <a:r>
              <a:rPr lang="fr-FR" sz="2400" dirty="0" smtClean="0"/>
              <a:t>1/8 </a:t>
            </a:r>
            <a:r>
              <a:rPr lang="fr-FR" sz="2400" dirty="0"/>
              <a:t>Finale</a:t>
            </a:r>
            <a:r>
              <a:rPr lang="fr-FR" sz="2400" dirty="0" smtClean="0"/>
              <a:t>: 12/11</a:t>
            </a:r>
            <a:r>
              <a:rPr lang="fr-FR" sz="2400" dirty="0"/>
              <a:t/>
            </a:r>
            <a:br>
              <a:rPr lang="fr-FR" sz="2400" dirty="0"/>
            </a:br>
            <a:r>
              <a:rPr lang="fr-FR" sz="2400" dirty="0"/>
              <a:t>1/4 Finale: </a:t>
            </a:r>
            <a:r>
              <a:rPr lang="fr-FR" sz="2400" dirty="0" smtClean="0"/>
              <a:t>25/02</a:t>
            </a:r>
            <a:r>
              <a:rPr lang="fr-FR" sz="2400" dirty="0"/>
              <a:t/>
            </a:r>
            <a:br>
              <a:rPr lang="fr-FR" sz="2400" dirty="0"/>
            </a:br>
            <a:r>
              <a:rPr lang="fr-FR" sz="2400" dirty="0"/>
              <a:t>1/2 Finale: </a:t>
            </a:r>
            <a:r>
              <a:rPr lang="fr-FR" sz="2400" dirty="0" smtClean="0"/>
              <a:t>20/05</a:t>
            </a:r>
            <a:r>
              <a:rPr lang="fr-FR" sz="2400" dirty="0"/>
              <a:t/>
            </a:r>
            <a:br>
              <a:rPr lang="fr-FR" sz="2400" dirty="0"/>
            </a:br>
            <a:r>
              <a:rPr lang="fr-FR" sz="2400" dirty="0"/>
              <a:t>Finale: </a:t>
            </a:r>
            <a:r>
              <a:rPr lang="fr-FR" sz="2400" dirty="0" smtClean="0"/>
              <a:t>27/05</a:t>
            </a:r>
            <a:endParaRPr lang="fr-FR" sz="2400" dirty="0"/>
          </a:p>
        </p:txBody>
      </p:sp>
      <p:sp>
        <p:nvSpPr>
          <p:cNvPr id="9" name="ZoneTexte 8">
            <a:extLst>
              <a:ext uri="{FF2B5EF4-FFF2-40B4-BE49-F238E27FC236}">
                <a16:creationId xmlns:a16="http://schemas.microsoft.com/office/drawing/2014/main" id="{0D4C17DF-2C76-5E4D-8B94-14DE29A16B8F}"/>
              </a:ext>
            </a:extLst>
          </p:cNvPr>
          <p:cNvSpPr txBox="1"/>
          <p:nvPr/>
        </p:nvSpPr>
        <p:spPr>
          <a:xfrm>
            <a:off x="2971252" y="982719"/>
            <a:ext cx="3332587" cy="923330"/>
          </a:xfrm>
          <a:prstGeom prst="rect">
            <a:avLst/>
          </a:prstGeom>
          <a:noFill/>
        </p:spPr>
        <p:txBody>
          <a:bodyPr wrap="square" rtlCol="0">
            <a:spAutoFit/>
          </a:bodyPr>
          <a:lstStyle/>
          <a:p>
            <a:pPr algn="ctr"/>
            <a:r>
              <a:rPr lang="fr-FR" sz="3600" b="1" dirty="0"/>
              <a:t>Contact</a:t>
            </a:r>
          </a:p>
          <a:p>
            <a:pPr algn="ctr"/>
            <a:r>
              <a:rPr lang="fr-FR" dirty="0"/>
              <a:t>coupe@rugby-ffse.fr</a:t>
            </a:r>
          </a:p>
        </p:txBody>
      </p:sp>
      <p:sp>
        <p:nvSpPr>
          <p:cNvPr id="10" name="ZoneTexte 9">
            <a:extLst>
              <a:ext uri="{FF2B5EF4-FFF2-40B4-BE49-F238E27FC236}">
                <a16:creationId xmlns:a16="http://schemas.microsoft.com/office/drawing/2014/main" id="{53A76352-CE2A-5245-BEE0-447F1EB6E512}"/>
              </a:ext>
            </a:extLst>
          </p:cNvPr>
          <p:cNvSpPr txBox="1"/>
          <p:nvPr/>
        </p:nvSpPr>
        <p:spPr>
          <a:xfrm>
            <a:off x="188569" y="5288340"/>
            <a:ext cx="8620384" cy="1569660"/>
          </a:xfrm>
          <a:prstGeom prst="rect">
            <a:avLst/>
          </a:prstGeom>
          <a:noFill/>
        </p:spPr>
        <p:txBody>
          <a:bodyPr wrap="square" rtlCol="0">
            <a:spAutoFit/>
          </a:bodyPr>
          <a:lstStyle/>
          <a:p>
            <a:r>
              <a:rPr lang="fr-FR" sz="2400" dirty="0" smtClean="0"/>
              <a:t>Attention : pour être validée, toute demande de report devra être accompagné de la nouvelle date du match. Dans tous les cas, le match devra avoir été joué au moins une semaine avant le tour suivant</a:t>
            </a:r>
          </a:p>
        </p:txBody>
      </p:sp>
    </p:spTree>
    <p:extLst>
      <p:ext uri="{BB962C8B-B14F-4D97-AF65-F5344CB8AC3E}">
        <p14:creationId xmlns:p14="http://schemas.microsoft.com/office/powerpoint/2010/main" val="149414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a:t>Règles Administratives</a:t>
            </a:r>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1773849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0"/>
            <a:ext cx="6309847" cy="757237"/>
          </a:xfrm>
          <a:ln>
            <a:noFill/>
          </a:ln>
        </p:spPr>
        <p:txBody>
          <a:bodyPr>
            <a:normAutofit fontScale="90000"/>
          </a:bodyPr>
          <a:lstStyle/>
          <a:p>
            <a:pPr algn="ctr"/>
            <a:r>
              <a:rPr lang="fr-FR" sz="4950" b="1" dirty="0">
                <a:solidFill>
                  <a:schemeClr val="bg1">
                    <a:lumMod val="95000"/>
                  </a:schemeClr>
                </a:solidFill>
              </a:rPr>
              <a:t>Certificats Médicaux</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3" name="ZoneTexte 2">
            <a:extLst>
              <a:ext uri="{FF2B5EF4-FFF2-40B4-BE49-F238E27FC236}">
                <a16:creationId xmlns:a16="http://schemas.microsoft.com/office/drawing/2014/main" id="{5A1B515C-83AF-B54D-9F18-A1460A37F907}"/>
              </a:ext>
            </a:extLst>
          </p:cNvPr>
          <p:cNvSpPr txBox="1"/>
          <p:nvPr/>
        </p:nvSpPr>
        <p:spPr>
          <a:xfrm>
            <a:off x="188569" y="1888068"/>
            <a:ext cx="8766862" cy="2554545"/>
          </a:xfrm>
          <a:prstGeom prst="rect">
            <a:avLst/>
          </a:prstGeom>
          <a:noFill/>
        </p:spPr>
        <p:txBody>
          <a:bodyPr wrap="square" rtlCol="0">
            <a:spAutoFit/>
          </a:bodyPr>
          <a:lstStyle/>
          <a:p>
            <a:pPr algn="ctr"/>
            <a:r>
              <a:rPr lang="fr-FR" sz="3200" dirty="0"/>
              <a:t>Le dirigeant enregistrant une licence</a:t>
            </a:r>
          </a:p>
          <a:p>
            <a:pPr algn="ctr"/>
            <a:r>
              <a:rPr lang="fr-FR" sz="3200" dirty="0"/>
              <a:t>est responsable de</a:t>
            </a:r>
          </a:p>
          <a:p>
            <a:pPr algn="ctr"/>
            <a:endParaRPr lang="fr-FR" sz="3200" dirty="0"/>
          </a:p>
          <a:p>
            <a:r>
              <a:rPr lang="fr-FR" sz="3200" dirty="0"/>
              <a:t>• L’exactitude des informations transmises </a:t>
            </a:r>
          </a:p>
          <a:p>
            <a:r>
              <a:rPr lang="fr-FR" sz="3200" dirty="0"/>
              <a:t>• La validité des certificats médicaux</a:t>
            </a:r>
          </a:p>
        </p:txBody>
      </p:sp>
    </p:spTree>
    <p:extLst>
      <p:ext uri="{BB962C8B-B14F-4D97-AF65-F5344CB8AC3E}">
        <p14:creationId xmlns:p14="http://schemas.microsoft.com/office/powerpoint/2010/main" val="578541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279115"/>
            <a:ext cx="6309847" cy="757237"/>
          </a:xfrm>
          <a:ln>
            <a:noFill/>
          </a:ln>
        </p:spPr>
        <p:txBody>
          <a:bodyPr>
            <a:normAutofit fontScale="90000"/>
          </a:bodyPr>
          <a:lstStyle/>
          <a:p>
            <a:pPr algn="ctr"/>
            <a:r>
              <a:rPr lang="fr-FR" sz="4950" b="1" dirty="0">
                <a:solidFill>
                  <a:schemeClr val="bg1">
                    <a:lumMod val="95000"/>
                  </a:schemeClr>
                </a:solidFill>
              </a:rPr>
              <a:t>Formalités Administratives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4" name="ZoneTexte 3">
            <a:extLst>
              <a:ext uri="{FF2B5EF4-FFF2-40B4-BE49-F238E27FC236}">
                <a16:creationId xmlns:a16="http://schemas.microsoft.com/office/drawing/2014/main" id="{0FC1AFCB-658D-CF4D-A94A-22D17221CB40}"/>
              </a:ext>
            </a:extLst>
          </p:cNvPr>
          <p:cNvSpPr txBox="1"/>
          <p:nvPr/>
        </p:nvSpPr>
        <p:spPr>
          <a:xfrm>
            <a:off x="234289" y="1583183"/>
            <a:ext cx="8766862" cy="5693866"/>
          </a:xfrm>
          <a:prstGeom prst="rect">
            <a:avLst/>
          </a:prstGeom>
          <a:noFill/>
        </p:spPr>
        <p:txBody>
          <a:bodyPr wrap="square" rtlCol="0">
            <a:spAutoFit/>
          </a:bodyPr>
          <a:lstStyle/>
          <a:p>
            <a:r>
              <a:rPr lang="fr-FR" sz="2800" dirty="0"/>
              <a:t>• Deux listes de joueurs classées par ordre </a:t>
            </a:r>
            <a:r>
              <a:rPr lang="fr-FR" sz="2800" dirty="0" smtClean="0"/>
              <a:t>alphabétique</a:t>
            </a:r>
          </a:p>
          <a:p>
            <a:r>
              <a:rPr lang="fr-FR" sz="2800" dirty="0"/>
              <a:t>• Jusqu’à 30 joueurs par </a:t>
            </a:r>
            <a:r>
              <a:rPr lang="fr-FR" sz="2800" dirty="0" smtClean="0"/>
              <a:t>matchs</a:t>
            </a:r>
          </a:p>
          <a:p>
            <a:r>
              <a:rPr lang="fr-FR" sz="2800" dirty="0"/>
              <a:t>• Pas plus de 3 joueurs évoluant dans une division supérieure et 2 joueurs avec licence évènementielle.</a:t>
            </a:r>
          </a:p>
          <a:p>
            <a:r>
              <a:rPr lang="fr-FR" sz="2800" dirty="0"/>
              <a:t>• Tous les joueurs doivent pouvoir présenter une pièce </a:t>
            </a:r>
            <a:r>
              <a:rPr lang="fr-FR" sz="2800" dirty="0" smtClean="0"/>
              <a:t>d’identité. Dans le cas exceptionnel où un joueur ne pourrait présenter une pièce d’identité, une copie pourra être acceptée. Dans ce cas, l’arbitre vérifiera que le joueur est bien présent.</a:t>
            </a:r>
          </a:p>
          <a:p>
            <a:r>
              <a:rPr lang="fr-FR" sz="2800" dirty="0" smtClean="0"/>
              <a:t>• </a:t>
            </a:r>
            <a:r>
              <a:rPr lang="fr-FR" sz="2800" dirty="0"/>
              <a:t>Le </a:t>
            </a:r>
            <a:r>
              <a:rPr lang="fr-FR" sz="2800" dirty="0" smtClean="0"/>
              <a:t>dirigeant signant la feuille de présence est responsable des informations présentées. </a:t>
            </a:r>
            <a:endParaRPr lang="fr-FR" sz="2800" dirty="0"/>
          </a:p>
          <a:p>
            <a:endParaRPr lang="fr-FR" sz="2800" dirty="0" smtClean="0"/>
          </a:p>
          <a:p>
            <a:endParaRPr lang="fr-FR" sz="2800" dirty="0"/>
          </a:p>
        </p:txBody>
      </p:sp>
    </p:spTree>
    <p:extLst>
      <p:ext uri="{BB962C8B-B14F-4D97-AF65-F5344CB8AC3E}">
        <p14:creationId xmlns:p14="http://schemas.microsoft.com/office/powerpoint/2010/main" val="17782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423844"/>
            <a:ext cx="6309847" cy="469761"/>
          </a:xfrm>
        </p:spPr>
        <p:txBody>
          <a:bodyPr>
            <a:normAutofit fontScale="90000"/>
          </a:bodyPr>
          <a:lstStyle/>
          <a:p>
            <a:pPr algn="ctr"/>
            <a:r>
              <a:rPr lang="fr-FR" sz="4950" b="1" dirty="0">
                <a:solidFill>
                  <a:schemeClr val="bg1">
                    <a:lumMod val="95000"/>
                  </a:schemeClr>
                </a:solidFill>
              </a:rPr>
              <a:t>Ils nous rejoignent</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3" name="ZoneTexte 2">
            <a:extLst>
              <a:ext uri="{FF2B5EF4-FFF2-40B4-BE49-F238E27FC236}">
                <a16:creationId xmlns:a16="http://schemas.microsoft.com/office/drawing/2014/main" id="{AE0E3727-069C-BB4A-8DF8-994E0A396799}"/>
              </a:ext>
            </a:extLst>
          </p:cNvPr>
          <p:cNvSpPr txBox="1"/>
          <p:nvPr/>
        </p:nvSpPr>
        <p:spPr>
          <a:xfrm>
            <a:off x="4112448" y="2119656"/>
            <a:ext cx="3203826" cy="830997"/>
          </a:xfrm>
          <a:prstGeom prst="rect">
            <a:avLst/>
          </a:prstGeom>
          <a:noFill/>
        </p:spPr>
        <p:txBody>
          <a:bodyPr wrap="none" rtlCol="0">
            <a:spAutoFit/>
          </a:bodyPr>
          <a:lstStyle/>
          <a:p>
            <a:r>
              <a:rPr lang="fr-FR" sz="4800" dirty="0" smtClean="0"/>
              <a:t>Les All </a:t>
            </a:r>
            <a:r>
              <a:rPr lang="fr-FR" sz="4800" dirty="0" err="1" smtClean="0"/>
              <a:t>Pinks</a:t>
            </a:r>
            <a:endParaRPr lang="fr-FR" sz="4800" dirty="0"/>
          </a:p>
        </p:txBody>
      </p:sp>
      <p:sp>
        <p:nvSpPr>
          <p:cNvPr id="10" name="ZoneTexte 9">
            <a:extLst>
              <a:ext uri="{FF2B5EF4-FFF2-40B4-BE49-F238E27FC236}">
                <a16:creationId xmlns:a16="http://schemas.microsoft.com/office/drawing/2014/main" id="{50B03401-342F-0C46-836E-0F626F894EE9}"/>
              </a:ext>
            </a:extLst>
          </p:cNvPr>
          <p:cNvSpPr txBox="1"/>
          <p:nvPr/>
        </p:nvSpPr>
        <p:spPr>
          <a:xfrm>
            <a:off x="4112448" y="3907348"/>
            <a:ext cx="3300519" cy="830997"/>
          </a:xfrm>
          <a:prstGeom prst="rect">
            <a:avLst/>
          </a:prstGeom>
          <a:noFill/>
        </p:spPr>
        <p:txBody>
          <a:bodyPr wrap="none" rtlCol="0">
            <a:spAutoFit/>
          </a:bodyPr>
          <a:lstStyle/>
          <a:p>
            <a:r>
              <a:rPr lang="fr-FR" sz="4800" dirty="0" smtClean="0"/>
              <a:t>Les Gaillards</a:t>
            </a:r>
            <a:endParaRPr lang="fr-FR" sz="48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122" y="3350796"/>
            <a:ext cx="1944099" cy="1944099"/>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022" y="1881949"/>
            <a:ext cx="1144300" cy="1306409"/>
          </a:xfrm>
          <a:prstGeom prst="rect">
            <a:avLst/>
          </a:prstGeom>
        </p:spPr>
      </p:pic>
    </p:spTree>
    <p:extLst>
      <p:ext uri="{BB962C8B-B14F-4D97-AF65-F5344CB8AC3E}">
        <p14:creationId xmlns:p14="http://schemas.microsoft.com/office/powerpoint/2010/main" val="108571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279115"/>
            <a:ext cx="6309847" cy="757237"/>
          </a:xfrm>
          <a:ln>
            <a:noFill/>
          </a:ln>
        </p:spPr>
        <p:txBody>
          <a:bodyPr>
            <a:normAutofit fontScale="90000"/>
          </a:bodyPr>
          <a:lstStyle/>
          <a:p>
            <a:pPr algn="ctr"/>
            <a:r>
              <a:rPr lang="fr-FR" sz="4950" b="1" dirty="0">
                <a:solidFill>
                  <a:schemeClr val="bg1">
                    <a:lumMod val="95000"/>
                  </a:schemeClr>
                </a:solidFill>
              </a:rPr>
              <a:t>Formalités Administratives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4" name="ZoneTexte 3">
            <a:extLst>
              <a:ext uri="{FF2B5EF4-FFF2-40B4-BE49-F238E27FC236}">
                <a16:creationId xmlns:a16="http://schemas.microsoft.com/office/drawing/2014/main" id="{0FC1AFCB-658D-CF4D-A94A-22D17221CB40}"/>
              </a:ext>
            </a:extLst>
          </p:cNvPr>
          <p:cNvSpPr txBox="1"/>
          <p:nvPr/>
        </p:nvSpPr>
        <p:spPr>
          <a:xfrm>
            <a:off x="234289" y="1679703"/>
            <a:ext cx="8766862" cy="3108543"/>
          </a:xfrm>
          <a:prstGeom prst="rect">
            <a:avLst/>
          </a:prstGeom>
          <a:noFill/>
        </p:spPr>
        <p:txBody>
          <a:bodyPr wrap="square" rtlCol="0">
            <a:spAutoFit/>
          </a:bodyPr>
          <a:lstStyle/>
          <a:p>
            <a:r>
              <a:rPr lang="fr-FR" sz="2800" dirty="0" smtClean="0"/>
              <a:t>• </a:t>
            </a:r>
            <a:r>
              <a:rPr lang="fr-FR" sz="2800" dirty="0"/>
              <a:t>Un joueur en retard peut se présenter à la mi-temps avec sa pièce </a:t>
            </a:r>
            <a:r>
              <a:rPr lang="fr-FR" sz="2800" dirty="0" smtClean="0"/>
              <a:t>d’identité. </a:t>
            </a:r>
          </a:p>
          <a:p>
            <a:r>
              <a:rPr lang="fr-FR" sz="2800" dirty="0" smtClean="0"/>
              <a:t>• Si </a:t>
            </a:r>
            <a:r>
              <a:rPr lang="fr-FR" sz="2800" dirty="0"/>
              <a:t>l</a:t>
            </a:r>
            <a:r>
              <a:rPr lang="fr-FR" sz="2800" dirty="0" smtClean="0"/>
              <a:t>a </a:t>
            </a:r>
            <a:r>
              <a:rPr lang="fr-FR" sz="2800" dirty="0"/>
              <a:t>pièce d’identité </a:t>
            </a:r>
            <a:r>
              <a:rPr lang="fr-FR" sz="2800" dirty="0" smtClean="0"/>
              <a:t>a </a:t>
            </a:r>
            <a:r>
              <a:rPr lang="fr-FR" sz="2800" dirty="0"/>
              <a:t>été </a:t>
            </a:r>
            <a:r>
              <a:rPr lang="fr-FR" sz="2800" dirty="0" smtClean="0"/>
              <a:t>présentée </a:t>
            </a:r>
            <a:r>
              <a:rPr lang="fr-FR" sz="2800" dirty="0"/>
              <a:t>avant le début du </a:t>
            </a:r>
            <a:r>
              <a:rPr lang="fr-FR" sz="2800" dirty="0" smtClean="0"/>
              <a:t>match, le joueur </a:t>
            </a:r>
            <a:r>
              <a:rPr lang="fr-FR" sz="2800" dirty="0"/>
              <a:t>pourra entrer en jeu quand il le voudra.</a:t>
            </a:r>
          </a:p>
          <a:p>
            <a:endParaRPr lang="fr-FR" sz="2800" dirty="0"/>
          </a:p>
          <a:p>
            <a:endParaRPr lang="fr-FR" sz="2800" dirty="0" smtClean="0"/>
          </a:p>
          <a:p>
            <a:endParaRPr lang="fr-FR" sz="2800" dirty="0"/>
          </a:p>
        </p:txBody>
      </p:sp>
    </p:spTree>
    <p:extLst>
      <p:ext uri="{BB962C8B-B14F-4D97-AF65-F5344CB8AC3E}">
        <p14:creationId xmlns:p14="http://schemas.microsoft.com/office/powerpoint/2010/main" val="7194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Attribution des points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4" name="ZoneTexte 3">
            <a:extLst>
              <a:ext uri="{FF2B5EF4-FFF2-40B4-BE49-F238E27FC236}">
                <a16:creationId xmlns:a16="http://schemas.microsoft.com/office/drawing/2014/main" id="{0FC1AFCB-658D-CF4D-A94A-22D17221CB40}"/>
              </a:ext>
            </a:extLst>
          </p:cNvPr>
          <p:cNvSpPr txBox="1"/>
          <p:nvPr/>
        </p:nvSpPr>
        <p:spPr>
          <a:xfrm>
            <a:off x="188569" y="1593969"/>
            <a:ext cx="8766862" cy="4401205"/>
          </a:xfrm>
          <a:prstGeom prst="rect">
            <a:avLst/>
          </a:prstGeom>
          <a:noFill/>
        </p:spPr>
        <p:txBody>
          <a:bodyPr wrap="square" rtlCol="0">
            <a:spAutoFit/>
          </a:bodyPr>
          <a:lstStyle/>
          <a:p>
            <a:pPr marL="457200" indent="-457200">
              <a:buFont typeface="Arial" panose="020B0604020202020204" pitchFamily="34" charset="0"/>
              <a:buChar char="•"/>
            </a:pPr>
            <a:r>
              <a:rPr lang="fr-FR" sz="2800" dirty="0" smtClean="0"/>
              <a:t>Victoire</a:t>
            </a:r>
            <a:r>
              <a:rPr lang="fr-FR" sz="2800" dirty="0"/>
              <a:t>					4 </a:t>
            </a:r>
            <a:r>
              <a:rPr lang="fr-FR" sz="2800" dirty="0" smtClean="0"/>
              <a:t>points</a:t>
            </a:r>
          </a:p>
          <a:p>
            <a:pPr marL="457200" indent="-457200">
              <a:buFont typeface="Arial" panose="020B0604020202020204" pitchFamily="34" charset="0"/>
              <a:buChar char="•"/>
            </a:pPr>
            <a:r>
              <a:rPr lang="fr-FR" sz="2800" dirty="0" smtClean="0"/>
              <a:t>Match </a:t>
            </a:r>
            <a:r>
              <a:rPr lang="fr-FR" sz="2800" dirty="0"/>
              <a:t>Nul				2 </a:t>
            </a:r>
            <a:r>
              <a:rPr lang="fr-FR" sz="2800" dirty="0" smtClean="0"/>
              <a:t>points</a:t>
            </a:r>
          </a:p>
          <a:p>
            <a:pPr marL="457200" indent="-457200">
              <a:buFont typeface="Arial" panose="020B0604020202020204" pitchFamily="34" charset="0"/>
              <a:buChar char="•"/>
            </a:pPr>
            <a:r>
              <a:rPr lang="fr-FR" sz="2800" dirty="0" smtClean="0"/>
              <a:t>Défaite</a:t>
            </a:r>
            <a:r>
              <a:rPr lang="fr-FR" sz="2800" dirty="0"/>
              <a:t>					0 point</a:t>
            </a:r>
          </a:p>
          <a:p>
            <a:pPr marL="457200" indent="-457200">
              <a:buFont typeface="Arial" panose="020B0604020202020204" pitchFamily="34" charset="0"/>
              <a:buChar char="•"/>
            </a:pPr>
            <a:r>
              <a:rPr lang="fr-FR" sz="2800" dirty="0" smtClean="0"/>
              <a:t>1</a:t>
            </a:r>
            <a:r>
              <a:rPr lang="fr-FR" sz="2800" baseline="30000" dirty="0" smtClean="0"/>
              <a:t>e</a:t>
            </a:r>
            <a:r>
              <a:rPr lang="fr-FR" sz="2800" dirty="0" smtClean="0"/>
              <a:t> </a:t>
            </a:r>
            <a:r>
              <a:rPr lang="fr-FR" sz="2800" dirty="0"/>
              <a:t>Forfait				</a:t>
            </a:r>
            <a:r>
              <a:rPr lang="fr-FR" sz="2800" dirty="0" smtClean="0"/>
              <a:t>	-</a:t>
            </a:r>
            <a:r>
              <a:rPr lang="fr-FR" sz="2800" dirty="0"/>
              <a:t>1 </a:t>
            </a:r>
            <a:r>
              <a:rPr lang="fr-FR" sz="2800" dirty="0" smtClean="0"/>
              <a:t>point</a:t>
            </a:r>
          </a:p>
          <a:p>
            <a:pPr marL="457200" indent="-457200">
              <a:buFont typeface="Arial" panose="020B0604020202020204" pitchFamily="34" charset="0"/>
              <a:buChar char="•"/>
            </a:pPr>
            <a:r>
              <a:rPr lang="fr-FR" sz="2800" dirty="0" smtClean="0"/>
              <a:t>A partir du 2</a:t>
            </a:r>
            <a:r>
              <a:rPr lang="fr-FR" sz="2800" baseline="30000" dirty="0" smtClean="0"/>
              <a:t>e</a:t>
            </a:r>
            <a:r>
              <a:rPr lang="fr-FR" sz="2800" dirty="0" smtClean="0"/>
              <a:t> forfait	-2 points</a:t>
            </a:r>
            <a:endParaRPr lang="fr-FR" sz="2800" dirty="0"/>
          </a:p>
          <a:p>
            <a:pPr marL="457200" indent="-457200">
              <a:buFont typeface="Arial" panose="020B0604020202020204" pitchFamily="34" charset="0"/>
              <a:buChar char="•"/>
            </a:pPr>
            <a:r>
              <a:rPr lang="fr-FR" sz="2800" dirty="0" smtClean="0"/>
              <a:t>Bonus </a:t>
            </a:r>
            <a:r>
              <a:rPr lang="fr-FR" sz="2800" dirty="0"/>
              <a:t>Offensif		</a:t>
            </a:r>
            <a:r>
              <a:rPr lang="fr-FR" sz="2800" dirty="0" smtClean="0"/>
              <a:t>	3 </a:t>
            </a:r>
            <a:r>
              <a:rPr lang="fr-FR" sz="2800" dirty="0"/>
              <a:t>essais de plus que l’adversaire</a:t>
            </a:r>
          </a:p>
          <a:p>
            <a:pPr marL="457200" indent="-457200">
              <a:buFont typeface="Arial" panose="020B0604020202020204" pitchFamily="34" charset="0"/>
              <a:buChar char="•"/>
            </a:pPr>
            <a:r>
              <a:rPr lang="fr-FR" sz="2800" dirty="0" smtClean="0"/>
              <a:t>Bonus </a:t>
            </a:r>
            <a:r>
              <a:rPr lang="fr-FR" sz="2800" dirty="0"/>
              <a:t>Défensif		</a:t>
            </a:r>
            <a:r>
              <a:rPr lang="fr-FR" sz="2800" dirty="0" smtClean="0"/>
              <a:t>	Défaite </a:t>
            </a:r>
            <a:r>
              <a:rPr lang="fr-FR" sz="2800" dirty="0"/>
              <a:t>de moins de 8 points</a:t>
            </a:r>
          </a:p>
          <a:p>
            <a:pPr marL="457200" indent="-457200">
              <a:buFont typeface="Arial" panose="020B0604020202020204" pitchFamily="34" charset="0"/>
              <a:buChar char="•"/>
            </a:pPr>
            <a:r>
              <a:rPr lang="fr-FR" sz="2800" dirty="0" smtClean="0"/>
              <a:t>Carton </a:t>
            </a:r>
            <a:r>
              <a:rPr lang="fr-FR" sz="2800" dirty="0"/>
              <a:t>Rouge			-1 point</a:t>
            </a:r>
          </a:p>
          <a:p>
            <a:pPr marL="457200" indent="-457200">
              <a:buFont typeface="Arial" panose="020B0604020202020204" pitchFamily="34" charset="0"/>
              <a:buChar char="•"/>
            </a:pPr>
            <a:r>
              <a:rPr lang="fr-FR" sz="2800" dirty="0" smtClean="0"/>
              <a:t>4 </a:t>
            </a:r>
            <a:r>
              <a:rPr lang="fr-FR" sz="2800" dirty="0"/>
              <a:t>Cartons Jaunes		-1 point</a:t>
            </a:r>
          </a:p>
          <a:p>
            <a:endParaRPr lang="fr-FR" sz="2800" dirty="0"/>
          </a:p>
        </p:txBody>
      </p:sp>
      <p:sp>
        <p:nvSpPr>
          <p:cNvPr id="3" name="ZoneTexte 2">
            <a:extLst>
              <a:ext uri="{FF2B5EF4-FFF2-40B4-BE49-F238E27FC236}">
                <a16:creationId xmlns:a16="http://schemas.microsoft.com/office/drawing/2014/main" id="{6BFD20C1-414E-524A-BB5A-94EE21BB162E}"/>
              </a:ext>
            </a:extLst>
          </p:cNvPr>
          <p:cNvSpPr txBox="1"/>
          <p:nvPr/>
        </p:nvSpPr>
        <p:spPr>
          <a:xfrm>
            <a:off x="321088" y="5981990"/>
            <a:ext cx="8634344" cy="646331"/>
          </a:xfrm>
          <a:prstGeom prst="rect">
            <a:avLst/>
          </a:prstGeom>
          <a:noFill/>
        </p:spPr>
        <p:txBody>
          <a:bodyPr wrap="square" rtlCol="0">
            <a:spAutoFit/>
          </a:bodyPr>
          <a:lstStyle/>
          <a:p>
            <a:r>
              <a:rPr lang="fr-FR" dirty="0" smtClean="0"/>
              <a:t>Au-delà de trois forfait </a:t>
            </a:r>
            <a:r>
              <a:rPr lang="fr-FR" dirty="0"/>
              <a:t>: </a:t>
            </a:r>
            <a:r>
              <a:rPr lang="fr-FR" dirty="0" smtClean="0"/>
              <a:t>impossibilité </a:t>
            </a:r>
            <a:r>
              <a:rPr lang="fr-FR" dirty="0"/>
              <a:t>de participer aux phases finales, pas de montée possible.</a:t>
            </a:r>
          </a:p>
        </p:txBody>
      </p:sp>
    </p:spTree>
    <p:extLst>
      <p:ext uri="{BB962C8B-B14F-4D97-AF65-F5344CB8AC3E}">
        <p14:creationId xmlns:p14="http://schemas.microsoft.com/office/powerpoint/2010/main" val="26862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Cartons Rouges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3539430"/>
          </a:xfrm>
          <a:prstGeom prst="rect">
            <a:avLst/>
          </a:prstGeom>
          <a:noFill/>
        </p:spPr>
        <p:txBody>
          <a:bodyPr wrap="square" rtlCol="0">
            <a:spAutoFit/>
          </a:bodyPr>
          <a:lstStyle/>
          <a:p>
            <a:pPr marL="457200" indent="-457200">
              <a:buFont typeface="Arial" panose="020B0604020202020204" pitchFamily="34" charset="0"/>
              <a:buChar char="•"/>
            </a:pPr>
            <a:r>
              <a:rPr lang="fr-FR" sz="2800" dirty="0" smtClean="0"/>
              <a:t>Carton </a:t>
            </a:r>
            <a:r>
              <a:rPr lang="fr-FR" sz="2800" dirty="0"/>
              <a:t>rouge sans rapport de l’arbitre = 2 matchs de </a:t>
            </a:r>
            <a:r>
              <a:rPr lang="fr-FR" sz="2800" dirty="0" smtClean="0"/>
              <a:t>suspension</a:t>
            </a:r>
          </a:p>
          <a:p>
            <a:pPr marL="457200" indent="-457200">
              <a:buFont typeface="Arial" panose="020B0604020202020204" pitchFamily="34" charset="0"/>
              <a:buChar char="•"/>
            </a:pPr>
            <a:r>
              <a:rPr lang="fr-FR" sz="2800" dirty="0"/>
              <a:t>Carton rouge </a:t>
            </a:r>
            <a:r>
              <a:rPr lang="fr-FR" sz="2800" dirty="0" smtClean="0"/>
              <a:t>avec </a:t>
            </a:r>
            <a:r>
              <a:rPr lang="fr-FR" sz="2800" dirty="0"/>
              <a:t>rapport de l’arbitre = </a:t>
            </a:r>
            <a:r>
              <a:rPr lang="fr-FR" sz="2800" dirty="0" smtClean="0"/>
              <a:t>la sanction est déterminée par la commission de discipline</a:t>
            </a:r>
            <a:endParaRPr lang="fr-FR" sz="2800" dirty="0"/>
          </a:p>
          <a:p>
            <a:pPr marL="457200" indent="-457200">
              <a:buFont typeface="Arial" panose="020B0604020202020204" pitchFamily="34" charset="0"/>
              <a:buChar char="•"/>
            </a:pPr>
            <a:r>
              <a:rPr lang="fr-FR" sz="2800" dirty="0" smtClean="0"/>
              <a:t>Si </a:t>
            </a:r>
            <a:r>
              <a:rPr lang="fr-FR" sz="2800" dirty="0"/>
              <a:t>le joueur se porte volontaire pour officier en tant que juge de touche avant la fin de sa suspension : la suspension est réduite d’un match.</a:t>
            </a:r>
          </a:p>
          <a:p>
            <a:endParaRPr lang="fr-FR" sz="2800" dirty="0"/>
          </a:p>
        </p:txBody>
      </p:sp>
    </p:spTree>
    <p:extLst>
      <p:ext uri="{BB962C8B-B14F-4D97-AF65-F5344CB8AC3E}">
        <p14:creationId xmlns:p14="http://schemas.microsoft.com/office/powerpoint/2010/main" val="16216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Intempéries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954107"/>
          </a:xfrm>
          <a:prstGeom prst="rect">
            <a:avLst/>
          </a:prstGeom>
          <a:noFill/>
        </p:spPr>
        <p:txBody>
          <a:bodyPr wrap="square" rtlCol="0">
            <a:spAutoFit/>
          </a:bodyPr>
          <a:lstStyle/>
          <a:p>
            <a:r>
              <a:rPr lang="fr-FR" sz="2800" dirty="0"/>
              <a:t>L’arbitre est le seul responsable de la tenue ou non d’un match.</a:t>
            </a:r>
          </a:p>
        </p:txBody>
      </p:sp>
      <p:sp>
        <p:nvSpPr>
          <p:cNvPr id="8" name="ZoneTexte 7">
            <a:extLst>
              <a:ext uri="{FF2B5EF4-FFF2-40B4-BE49-F238E27FC236}">
                <a16:creationId xmlns:a16="http://schemas.microsoft.com/office/drawing/2014/main" id="{F846687E-64CE-7B44-8FD3-D20E30641918}"/>
              </a:ext>
            </a:extLst>
          </p:cNvPr>
          <p:cNvSpPr txBox="1"/>
          <p:nvPr/>
        </p:nvSpPr>
        <p:spPr>
          <a:xfrm>
            <a:off x="188569" y="2657264"/>
            <a:ext cx="8620384" cy="523220"/>
          </a:xfrm>
          <a:prstGeom prst="rect">
            <a:avLst/>
          </a:prstGeom>
          <a:noFill/>
        </p:spPr>
        <p:txBody>
          <a:bodyPr wrap="square" rtlCol="0">
            <a:spAutoFit/>
          </a:bodyPr>
          <a:lstStyle/>
          <a:p>
            <a:r>
              <a:rPr lang="fr-FR" sz="2800" dirty="0"/>
              <a:t>Si le terrain est jugé impraticable, le match n’a pas lieu</a:t>
            </a:r>
          </a:p>
        </p:txBody>
      </p:sp>
      <p:sp>
        <p:nvSpPr>
          <p:cNvPr id="9" name="ZoneTexte 8">
            <a:extLst>
              <a:ext uri="{FF2B5EF4-FFF2-40B4-BE49-F238E27FC236}">
                <a16:creationId xmlns:a16="http://schemas.microsoft.com/office/drawing/2014/main" id="{F8409AC4-34AA-FD4F-8552-998BCA19A5BF}"/>
              </a:ext>
            </a:extLst>
          </p:cNvPr>
          <p:cNvSpPr txBox="1"/>
          <p:nvPr/>
        </p:nvSpPr>
        <p:spPr>
          <a:xfrm>
            <a:off x="188569" y="3254359"/>
            <a:ext cx="8620384" cy="954107"/>
          </a:xfrm>
          <a:prstGeom prst="rect">
            <a:avLst/>
          </a:prstGeom>
          <a:noFill/>
        </p:spPr>
        <p:txBody>
          <a:bodyPr wrap="square" rtlCol="0">
            <a:spAutoFit/>
          </a:bodyPr>
          <a:lstStyle/>
          <a:p>
            <a:r>
              <a:rPr lang="fr-FR" sz="2800" dirty="0"/>
              <a:t>Les équipes n’ont alors pas à verser les indemnités d’arbitrage</a:t>
            </a:r>
          </a:p>
        </p:txBody>
      </p:sp>
    </p:spTree>
    <p:extLst>
      <p:ext uri="{BB962C8B-B14F-4D97-AF65-F5344CB8AC3E}">
        <p14:creationId xmlns:p14="http://schemas.microsoft.com/office/powerpoint/2010/main" val="11241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Reports</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4216539"/>
          </a:xfrm>
          <a:prstGeom prst="rect">
            <a:avLst/>
          </a:prstGeom>
          <a:noFill/>
        </p:spPr>
        <p:txBody>
          <a:bodyPr wrap="square" rtlCol="0">
            <a:spAutoFit/>
          </a:bodyPr>
          <a:lstStyle/>
          <a:p>
            <a:r>
              <a:rPr lang="fr-FR" sz="2400" dirty="0" smtClean="0"/>
              <a:t>Constat : </a:t>
            </a:r>
          </a:p>
          <a:p>
            <a:pPr marL="457200" indent="-457200">
              <a:buFont typeface="Arial" panose="020B0604020202020204" pitchFamily="34" charset="0"/>
              <a:buChar char="•"/>
            </a:pPr>
            <a:r>
              <a:rPr lang="fr-FR" sz="2400" dirty="0" smtClean="0"/>
              <a:t>nombreux matchs reportés durant, en partie à cause du COVID</a:t>
            </a:r>
          </a:p>
          <a:p>
            <a:pPr marL="457200" indent="-457200">
              <a:buFont typeface="Arial" panose="020B0604020202020204" pitchFamily="34" charset="0"/>
              <a:buChar char="•"/>
            </a:pPr>
            <a:r>
              <a:rPr lang="fr-FR" sz="2400" dirty="0" smtClean="0"/>
              <a:t>la plupart des matchs reportés ne sont pas joués ou uniquement en fin de saison</a:t>
            </a:r>
          </a:p>
          <a:p>
            <a:pPr marL="914400" lvl="1" indent="-457200">
              <a:buFont typeface="Wingdings" panose="05000000000000000000" pitchFamily="2" charset="2"/>
              <a:buChar char="Ø"/>
            </a:pPr>
            <a:r>
              <a:rPr lang="fr-FR" sz="2400" dirty="0" smtClean="0"/>
              <a:t>Embouteillage en fin de saison et disponibilité limité avec les beaux jours et les ponts</a:t>
            </a:r>
          </a:p>
          <a:p>
            <a:pPr marL="914400" lvl="1" indent="-457200">
              <a:buFont typeface="Wingdings" panose="05000000000000000000" pitchFamily="2" charset="2"/>
              <a:buChar char="Ø"/>
            </a:pPr>
            <a:r>
              <a:rPr lang="fr-FR" sz="2400" dirty="0" smtClean="0"/>
              <a:t>Forfaits « imposés » car l’équipe qui a subit le report ne propose aucune date avant la fin de la phase régulière</a:t>
            </a:r>
          </a:p>
          <a:p>
            <a:pPr marL="457200" indent="-457200">
              <a:buFont typeface="Arial" panose="020B0604020202020204" pitchFamily="34" charset="0"/>
              <a:buChar char="•"/>
            </a:pPr>
            <a:r>
              <a:rPr lang="fr-FR" sz="2400" dirty="0" smtClean="0"/>
              <a:t>Demande unanime de vos représentants de faire évoluer le système des reports </a:t>
            </a:r>
          </a:p>
          <a:p>
            <a:pPr marL="457200" indent="-457200">
              <a:buFont typeface="Arial" panose="020B0604020202020204" pitchFamily="34" charset="0"/>
              <a:buChar char="•"/>
            </a:pPr>
            <a:endParaRPr lang="fr-FR" sz="2800" dirty="0"/>
          </a:p>
        </p:txBody>
      </p:sp>
    </p:spTree>
    <p:extLst>
      <p:ext uri="{BB962C8B-B14F-4D97-AF65-F5344CB8AC3E}">
        <p14:creationId xmlns:p14="http://schemas.microsoft.com/office/powerpoint/2010/main" val="237426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Reports</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3539430"/>
          </a:xfrm>
          <a:prstGeom prst="rect">
            <a:avLst/>
          </a:prstGeom>
          <a:noFill/>
        </p:spPr>
        <p:txBody>
          <a:bodyPr wrap="square" rtlCol="0">
            <a:spAutoFit/>
          </a:bodyPr>
          <a:lstStyle/>
          <a:p>
            <a:r>
              <a:rPr lang="fr-FR" sz="2800" dirty="0" smtClean="0"/>
              <a:t>Objectif du nouveau système :</a:t>
            </a:r>
          </a:p>
          <a:p>
            <a:pPr marL="457200" indent="-457200">
              <a:buFont typeface="Arial" panose="020B0604020202020204" pitchFamily="34" charset="0"/>
              <a:buChar char="•"/>
            </a:pPr>
            <a:r>
              <a:rPr lang="fr-FR" sz="2800" dirty="0" smtClean="0"/>
              <a:t>Renforcer le respect du calendrier</a:t>
            </a:r>
          </a:p>
          <a:p>
            <a:pPr marL="457200" indent="-457200">
              <a:buFont typeface="Arial" panose="020B0604020202020204" pitchFamily="34" charset="0"/>
              <a:buChar char="•"/>
            </a:pPr>
            <a:r>
              <a:rPr lang="fr-FR" sz="2800" dirty="0" smtClean="0"/>
              <a:t>Maintenir une forme de souplesse qui caractérise le challenge rugby FFSE</a:t>
            </a:r>
          </a:p>
          <a:p>
            <a:pPr marL="457200" indent="-457200">
              <a:buFont typeface="Arial" panose="020B0604020202020204" pitchFamily="34" charset="0"/>
              <a:buChar char="•"/>
            </a:pPr>
            <a:r>
              <a:rPr lang="fr-FR" sz="2800" dirty="0" smtClean="0"/>
              <a:t>Limiter l’encombrement de fin de saison</a:t>
            </a:r>
          </a:p>
          <a:p>
            <a:pPr marL="457200" indent="-457200">
              <a:buFont typeface="Arial" panose="020B0604020202020204" pitchFamily="34" charset="0"/>
              <a:buChar char="•"/>
            </a:pPr>
            <a:r>
              <a:rPr lang="fr-FR" sz="2800" dirty="0" smtClean="0"/>
              <a:t>Eviter des forfaits imposés en rendant obligatoire la proposition d’une nouvelle date</a:t>
            </a:r>
          </a:p>
          <a:p>
            <a:endParaRPr lang="fr-FR" sz="2800" dirty="0"/>
          </a:p>
        </p:txBody>
      </p:sp>
    </p:spTree>
    <p:extLst>
      <p:ext uri="{BB962C8B-B14F-4D97-AF65-F5344CB8AC3E}">
        <p14:creationId xmlns:p14="http://schemas.microsoft.com/office/powerpoint/2010/main" val="40289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Reports</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graphicFrame>
        <p:nvGraphicFramePr>
          <p:cNvPr id="6" name="Diagramme 5"/>
          <p:cNvGraphicFramePr/>
          <p:nvPr>
            <p:extLst>
              <p:ext uri="{D42A27DB-BD31-4B8C-83A1-F6EECF244321}">
                <p14:modId xmlns:p14="http://schemas.microsoft.com/office/powerpoint/2010/main" val="1845873069"/>
              </p:ext>
            </p:extLst>
          </p:nvPr>
        </p:nvGraphicFramePr>
        <p:xfrm>
          <a:off x="188570" y="1368424"/>
          <a:ext cx="8955430" cy="5489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8341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Promotions/relégations</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245399"/>
            <a:ext cx="8620384" cy="5632311"/>
          </a:xfrm>
          <a:prstGeom prst="rect">
            <a:avLst/>
          </a:prstGeom>
          <a:noFill/>
        </p:spPr>
        <p:txBody>
          <a:bodyPr wrap="square" rtlCol="0">
            <a:spAutoFit/>
          </a:bodyPr>
          <a:lstStyle/>
          <a:p>
            <a:pPr marL="457200" indent="-457200">
              <a:buFont typeface="Arial" panose="020B0604020202020204" pitchFamily="34" charset="0"/>
              <a:buChar char="•"/>
            </a:pPr>
            <a:r>
              <a:rPr lang="fr-FR" sz="2400" dirty="0"/>
              <a:t>Les équipes classées 1</a:t>
            </a:r>
            <a:r>
              <a:rPr lang="fr-FR" sz="2400" baseline="30000" dirty="0"/>
              <a:t>ère</a:t>
            </a:r>
            <a:r>
              <a:rPr lang="fr-FR" sz="2400" dirty="0"/>
              <a:t> et 2</a:t>
            </a:r>
            <a:r>
              <a:rPr lang="fr-FR" sz="2400" baseline="30000" dirty="0"/>
              <a:t>ème</a:t>
            </a:r>
            <a:r>
              <a:rPr lang="fr-FR" sz="2400" dirty="0"/>
              <a:t> de D2, D3, D4 sont </a:t>
            </a:r>
            <a:r>
              <a:rPr lang="fr-FR" sz="2400" dirty="0" smtClean="0"/>
              <a:t>promues en division supérieure </a:t>
            </a:r>
            <a:r>
              <a:rPr lang="fr-FR" sz="2400" dirty="0"/>
              <a:t>pour la saison suivante</a:t>
            </a:r>
          </a:p>
          <a:p>
            <a:pPr marL="457200" indent="-457200">
              <a:buFont typeface="Arial" panose="020B0604020202020204" pitchFamily="34" charset="0"/>
              <a:buChar char="•"/>
            </a:pPr>
            <a:r>
              <a:rPr lang="fr-FR" sz="2400" dirty="0" smtClean="0"/>
              <a:t>Les équipes classées 13</a:t>
            </a:r>
            <a:r>
              <a:rPr lang="fr-FR" sz="2400" baseline="30000" dirty="0" smtClean="0"/>
              <a:t>ème</a:t>
            </a:r>
            <a:r>
              <a:rPr lang="fr-FR" sz="2400" dirty="0" smtClean="0"/>
              <a:t> et 14</a:t>
            </a:r>
            <a:r>
              <a:rPr lang="fr-FR" sz="2400" baseline="30000" dirty="0" smtClean="0"/>
              <a:t>ème</a:t>
            </a:r>
            <a:r>
              <a:rPr lang="fr-FR" sz="2400" dirty="0" smtClean="0"/>
              <a:t> de D1,D2,D3 sont reléguées en division inférieure pour la saison suivante</a:t>
            </a:r>
          </a:p>
          <a:p>
            <a:pPr marL="457200" indent="-457200">
              <a:buFont typeface="Arial" panose="020B0604020202020204" pitchFamily="34" charset="0"/>
              <a:buChar char="•"/>
            </a:pPr>
            <a:r>
              <a:rPr lang="fr-FR" sz="2400" dirty="0" smtClean="0"/>
              <a:t>Les équipes classées 12</a:t>
            </a:r>
            <a:r>
              <a:rPr lang="fr-FR" sz="2400" baseline="30000" dirty="0" smtClean="0"/>
              <a:t>ème</a:t>
            </a:r>
            <a:r>
              <a:rPr lang="fr-FR" sz="2400" dirty="0" smtClean="0"/>
              <a:t> de D1, D2, D3 joueront respectivement un barrage contre les équipes 3</a:t>
            </a:r>
            <a:r>
              <a:rPr lang="fr-FR" sz="2400" baseline="30000" dirty="0" smtClean="0"/>
              <a:t>ème</a:t>
            </a:r>
            <a:r>
              <a:rPr lang="fr-FR" sz="2400" dirty="0" smtClean="0"/>
              <a:t> de D2, D3, D4</a:t>
            </a:r>
          </a:p>
          <a:p>
            <a:pPr marL="457200" indent="-457200">
              <a:buFont typeface="Arial" panose="020B0604020202020204" pitchFamily="34" charset="0"/>
              <a:buChar char="•"/>
            </a:pPr>
            <a:r>
              <a:rPr lang="fr-FR" sz="2400" dirty="0" smtClean="0"/>
              <a:t>L’équipe classées 11</a:t>
            </a:r>
            <a:r>
              <a:rPr lang="fr-FR" sz="2400" baseline="30000" dirty="0" smtClean="0"/>
              <a:t>ème</a:t>
            </a:r>
            <a:r>
              <a:rPr lang="fr-FR" sz="2400" dirty="0" smtClean="0"/>
              <a:t> de D3 jouera une barrage contre l’équipe 4</a:t>
            </a:r>
            <a:r>
              <a:rPr lang="fr-FR" sz="2400" baseline="30000" dirty="0" smtClean="0"/>
              <a:t>ème</a:t>
            </a:r>
            <a:r>
              <a:rPr lang="fr-FR" sz="2400" dirty="0" smtClean="0"/>
              <a:t> de D4</a:t>
            </a:r>
            <a:endParaRPr lang="fr-FR" sz="2400" dirty="0"/>
          </a:p>
          <a:p>
            <a:pPr marL="457200" indent="-457200">
              <a:buFont typeface="Arial" panose="020B0604020202020204" pitchFamily="34" charset="0"/>
              <a:buChar char="•"/>
            </a:pPr>
            <a:r>
              <a:rPr lang="fr-FR" sz="2400" dirty="0" smtClean="0"/>
              <a:t>Principe des barrages :</a:t>
            </a:r>
            <a:endParaRPr lang="fr-FR" sz="2400" dirty="0"/>
          </a:p>
          <a:p>
            <a:pPr marL="914400" lvl="1" indent="-457200">
              <a:buFont typeface="Wingdings" panose="05000000000000000000" pitchFamily="2" charset="2"/>
              <a:buChar char="§"/>
            </a:pPr>
            <a:r>
              <a:rPr lang="fr-FR" sz="2400" dirty="0" smtClean="0"/>
              <a:t>Victoire de l’équipe de la division supérieure:</a:t>
            </a:r>
          </a:p>
          <a:p>
            <a:pPr marL="1371600" lvl="2" indent="-457200">
              <a:buFont typeface="Wingdings" panose="05000000000000000000" pitchFamily="2" charset="2"/>
              <a:buChar char="ü"/>
            </a:pPr>
            <a:r>
              <a:rPr lang="fr-FR" sz="2400" dirty="0" smtClean="0"/>
              <a:t>Maintien des deux équipes dans leur division d’origine</a:t>
            </a:r>
          </a:p>
          <a:p>
            <a:pPr marL="800100" lvl="1" indent="-342900">
              <a:buFont typeface="Wingdings" panose="05000000000000000000" pitchFamily="2" charset="2"/>
              <a:buChar char="§"/>
            </a:pPr>
            <a:r>
              <a:rPr lang="fr-FR" sz="2400" dirty="0" smtClean="0"/>
              <a:t>Victoire de l’équipe de la division inférieure :</a:t>
            </a:r>
          </a:p>
          <a:p>
            <a:pPr marL="1371600" lvl="2" indent="-457200">
              <a:buFont typeface="Wingdings" panose="05000000000000000000" pitchFamily="2" charset="2"/>
              <a:buChar char="ü"/>
            </a:pPr>
            <a:r>
              <a:rPr lang="fr-FR" sz="2400" dirty="0" smtClean="0"/>
              <a:t>Promotion de cette équipe en division supérieure</a:t>
            </a:r>
          </a:p>
          <a:p>
            <a:pPr marL="1371600" lvl="2" indent="-457200">
              <a:buFont typeface="Wingdings" panose="05000000000000000000" pitchFamily="2" charset="2"/>
              <a:buChar char="ü"/>
            </a:pPr>
            <a:r>
              <a:rPr lang="fr-FR" sz="2400" dirty="0" smtClean="0"/>
              <a:t>Relégation de l’autre équipe en division inférieure</a:t>
            </a:r>
          </a:p>
        </p:txBody>
      </p:sp>
    </p:spTree>
    <p:extLst>
      <p:ext uri="{BB962C8B-B14F-4D97-AF65-F5344CB8AC3E}">
        <p14:creationId xmlns:p14="http://schemas.microsoft.com/office/powerpoint/2010/main" val="162234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Participations </a:t>
            </a:r>
            <a:br>
              <a:rPr lang="fr-FR" sz="4950" b="1" dirty="0">
                <a:solidFill>
                  <a:schemeClr val="bg1">
                    <a:lumMod val="95000"/>
                  </a:schemeClr>
                </a:solidFill>
              </a:rPr>
            </a:br>
            <a:r>
              <a:rPr lang="fr-FR" sz="4950" b="1" dirty="0">
                <a:solidFill>
                  <a:schemeClr val="bg1">
                    <a:lumMod val="95000"/>
                  </a:schemeClr>
                </a:solidFill>
              </a:rPr>
              <a:t>aux phases finales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4" name="ZoneTexte 3">
            <a:extLst>
              <a:ext uri="{FF2B5EF4-FFF2-40B4-BE49-F238E27FC236}">
                <a16:creationId xmlns:a16="http://schemas.microsoft.com/office/drawing/2014/main" id="{0FC1AFCB-658D-CF4D-A94A-22D17221CB40}"/>
              </a:ext>
            </a:extLst>
          </p:cNvPr>
          <p:cNvSpPr txBox="1"/>
          <p:nvPr/>
        </p:nvSpPr>
        <p:spPr>
          <a:xfrm>
            <a:off x="188569" y="1835780"/>
            <a:ext cx="8766862" cy="3970318"/>
          </a:xfrm>
          <a:prstGeom prst="rect">
            <a:avLst/>
          </a:prstGeom>
          <a:noFill/>
        </p:spPr>
        <p:txBody>
          <a:bodyPr wrap="square" rtlCol="0">
            <a:spAutoFit/>
          </a:bodyPr>
          <a:lstStyle/>
          <a:p>
            <a:r>
              <a:rPr lang="fr-FR" sz="2800" dirty="0"/>
              <a:t>Un joueur est qualifié pour jouer les phases </a:t>
            </a:r>
            <a:r>
              <a:rPr lang="fr-FR" sz="2800" dirty="0" smtClean="0"/>
              <a:t>finales si il </a:t>
            </a:r>
            <a:r>
              <a:rPr lang="fr-FR" sz="2800" dirty="0"/>
              <a:t>a joué 6 matchs ou plus </a:t>
            </a:r>
            <a:r>
              <a:rPr lang="fr-FR" sz="2800" dirty="0" smtClean="0"/>
              <a:t>avec cette équipe lors </a:t>
            </a:r>
            <a:r>
              <a:rPr lang="fr-FR" sz="2800" dirty="0"/>
              <a:t>de la phase </a:t>
            </a:r>
            <a:r>
              <a:rPr lang="fr-FR" sz="2800" dirty="0" smtClean="0"/>
              <a:t>régulière</a:t>
            </a:r>
          </a:p>
          <a:p>
            <a:pPr marL="457200" indent="-457200">
              <a:buFont typeface="Arial" panose="020B0604020202020204" pitchFamily="34" charset="0"/>
              <a:buChar char="•"/>
            </a:pPr>
            <a:endParaRPr lang="fr-FR" sz="2800" dirty="0" smtClean="0"/>
          </a:p>
          <a:p>
            <a:r>
              <a:rPr lang="fr-FR" sz="2800" dirty="0" smtClean="0"/>
              <a:t>Les </a:t>
            </a:r>
            <a:r>
              <a:rPr lang="fr-FR" sz="2800" dirty="0"/>
              <a:t>matchs amicaux et les matchs de coupe ne sont pas comptabilisés</a:t>
            </a:r>
          </a:p>
          <a:p>
            <a:endParaRPr lang="fr-FR" sz="2800" dirty="0"/>
          </a:p>
          <a:p>
            <a:endParaRPr lang="fr-FR" sz="2800" dirty="0"/>
          </a:p>
          <a:p>
            <a:endParaRPr lang="fr-FR" sz="2800" dirty="0"/>
          </a:p>
        </p:txBody>
      </p:sp>
    </p:spTree>
    <p:extLst>
      <p:ext uri="{BB962C8B-B14F-4D97-AF65-F5344CB8AC3E}">
        <p14:creationId xmlns:p14="http://schemas.microsoft.com/office/powerpoint/2010/main" val="20648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Egalités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3108543"/>
          </a:xfrm>
          <a:prstGeom prst="rect">
            <a:avLst/>
          </a:prstGeom>
          <a:noFill/>
        </p:spPr>
        <p:txBody>
          <a:bodyPr wrap="square" rtlCol="0">
            <a:spAutoFit/>
          </a:bodyPr>
          <a:lstStyle/>
          <a:p>
            <a:r>
              <a:rPr lang="fr-FR" sz="2800" dirty="0"/>
              <a:t>En cas d’égalité à la fin des phases régulières, le classement se fera, dans l’ordre, en fonction des facteurs suivants </a:t>
            </a:r>
            <a:r>
              <a:rPr lang="fr-FR" sz="2800" dirty="0" smtClean="0"/>
              <a:t>:</a:t>
            </a:r>
          </a:p>
          <a:p>
            <a:pPr marL="514350" indent="-514350">
              <a:buFont typeface="+mj-lt"/>
              <a:buAutoNum type="arabicPeriod"/>
            </a:pPr>
            <a:r>
              <a:rPr lang="fr-FR" sz="2800" dirty="0"/>
              <a:t>Équipe ayant reçu le moins de </a:t>
            </a:r>
            <a:r>
              <a:rPr lang="fr-FR" sz="2800" dirty="0" smtClean="0"/>
              <a:t>cartons rouges</a:t>
            </a:r>
          </a:p>
          <a:p>
            <a:pPr marL="514350" indent="-514350">
              <a:buFont typeface="+mj-lt"/>
              <a:buAutoNum type="arabicPeriod"/>
            </a:pPr>
            <a:r>
              <a:rPr lang="fr-FR" sz="2800" dirty="0"/>
              <a:t>Goal-average sur l’ensemble des </a:t>
            </a:r>
            <a:r>
              <a:rPr lang="fr-FR" sz="2800" dirty="0" smtClean="0"/>
              <a:t>rencontres</a:t>
            </a:r>
          </a:p>
          <a:p>
            <a:pPr marL="514350" indent="-514350">
              <a:buFont typeface="+mj-lt"/>
              <a:buAutoNum type="arabicPeriod"/>
            </a:pPr>
            <a:r>
              <a:rPr lang="fr-FR" sz="2800" dirty="0"/>
              <a:t>Plus grande différence </a:t>
            </a:r>
            <a:r>
              <a:rPr lang="fr-FR" sz="2800" dirty="0" smtClean="0"/>
              <a:t>d’essais</a:t>
            </a:r>
          </a:p>
          <a:p>
            <a:pPr marL="514350" indent="-514350">
              <a:buFont typeface="+mj-lt"/>
              <a:buAutoNum type="arabicPeriod"/>
            </a:pPr>
            <a:r>
              <a:rPr lang="fr-FR" sz="2800" dirty="0"/>
              <a:t>Plus grand nombre de licenciés </a:t>
            </a:r>
            <a:r>
              <a:rPr lang="fr-FR" sz="2800" dirty="0" smtClean="0"/>
              <a:t>FFSE</a:t>
            </a:r>
            <a:endParaRPr lang="fr-FR" sz="2800" dirty="0"/>
          </a:p>
        </p:txBody>
      </p:sp>
    </p:spTree>
    <p:extLst>
      <p:ext uri="{BB962C8B-B14F-4D97-AF65-F5344CB8AC3E}">
        <p14:creationId xmlns:p14="http://schemas.microsoft.com/office/powerpoint/2010/main" val="2430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a:t>Intervention du Directeur Technique National</a:t>
            </a:r>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r>
              <a:rPr lang="fr-FR" dirty="0"/>
              <a:t>Frédéric DELANNOY</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2100110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Egalités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4401205"/>
          </a:xfrm>
          <a:prstGeom prst="rect">
            <a:avLst/>
          </a:prstGeom>
          <a:noFill/>
        </p:spPr>
        <p:txBody>
          <a:bodyPr wrap="square" rtlCol="0">
            <a:spAutoFit/>
          </a:bodyPr>
          <a:lstStyle/>
          <a:p>
            <a:r>
              <a:rPr lang="fr-FR" sz="2800" dirty="0"/>
              <a:t>En cas de match nul en coupe ou en phases </a:t>
            </a:r>
            <a:r>
              <a:rPr lang="fr-FR" sz="2800" dirty="0" smtClean="0"/>
              <a:t>finales</a:t>
            </a:r>
          </a:p>
          <a:p>
            <a:pPr algn="ctr"/>
            <a:r>
              <a:rPr lang="fr-FR" sz="2800" b="1" u="sng" dirty="0">
                <a:solidFill>
                  <a:srgbClr val="FF0000"/>
                </a:solidFill>
              </a:rPr>
              <a:t>PAS DE PROLONGATIONS</a:t>
            </a:r>
          </a:p>
          <a:p>
            <a:r>
              <a:rPr lang="fr-FR" sz="2800" b="1" dirty="0"/>
              <a:t>L’équipe qualifiée sera celle</a:t>
            </a:r>
          </a:p>
          <a:p>
            <a:pPr marL="514350" indent="-514350">
              <a:buFont typeface="+mj-lt"/>
              <a:buAutoNum type="arabicPeriod"/>
            </a:pPr>
            <a:r>
              <a:rPr lang="fr-FR" sz="2800" dirty="0"/>
              <a:t>ayant reçu le moins de carton rouge durant le match</a:t>
            </a:r>
          </a:p>
          <a:p>
            <a:pPr marL="514350" indent="-514350">
              <a:buFont typeface="+mj-lt"/>
              <a:buAutoNum type="arabicPeriod"/>
            </a:pPr>
            <a:r>
              <a:rPr lang="fr-FR" sz="2800" dirty="0"/>
              <a:t>ayant marqué le plus d’essais durant le match</a:t>
            </a:r>
          </a:p>
          <a:p>
            <a:r>
              <a:rPr lang="fr-FR" sz="2800" dirty="0"/>
              <a:t>Si cela ne suffit pas à départager les deux </a:t>
            </a:r>
            <a:r>
              <a:rPr lang="fr-FR" sz="2800" dirty="0" smtClean="0"/>
              <a:t>équipes :</a:t>
            </a:r>
            <a:endParaRPr lang="fr-FR" sz="2800" dirty="0"/>
          </a:p>
          <a:p>
            <a:pPr marL="457200" indent="-457200">
              <a:buFont typeface="Arial" panose="020B0604020202020204" pitchFamily="34" charset="0"/>
              <a:buChar char="•"/>
            </a:pPr>
            <a:r>
              <a:rPr lang="fr-FR" sz="2800" dirty="0"/>
              <a:t>5 drops par les joueurs sur le terrain à la fin du match sur la ligne des 22m </a:t>
            </a:r>
            <a:endParaRPr lang="fr-FR" sz="2800" dirty="0" smtClean="0"/>
          </a:p>
          <a:p>
            <a:pPr marL="457200" indent="-457200">
              <a:buFont typeface="Arial" panose="020B0604020202020204" pitchFamily="34" charset="0"/>
              <a:buChar char="•"/>
            </a:pPr>
            <a:r>
              <a:rPr lang="fr-FR" sz="2800" dirty="0" smtClean="0"/>
              <a:t>puis </a:t>
            </a:r>
            <a:r>
              <a:rPr lang="fr-FR" sz="2800" dirty="0"/>
              <a:t>1 par 1 jusqu’à les départager</a:t>
            </a:r>
          </a:p>
          <a:p>
            <a:endParaRPr lang="fr-FR" sz="2800" dirty="0"/>
          </a:p>
        </p:txBody>
      </p:sp>
    </p:spTree>
    <p:extLst>
      <p:ext uri="{BB962C8B-B14F-4D97-AF65-F5344CB8AC3E}">
        <p14:creationId xmlns:p14="http://schemas.microsoft.com/office/powerpoint/2010/main" val="21427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Déplacements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291883"/>
            <a:ext cx="8620384" cy="4093428"/>
          </a:xfrm>
          <a:prstGeom prst="rect">
            <a:avLst/>
          </a:prstGeom>
          <a:noFill/>
        </p:spPr>
        <p:txBody>
          <a:bodyPr wrap="square" rtlCol="0">
            <a:spAutoFit/>
          </a:bodyPr>
          <a:lstStyle/>
          <a:p>
            <a:r>
              <a:rPr lang="fr-FR" sz="2000" b="1" u="sng" dirty="0"/>
              <a:t>La priorité est la recherche du </a:t>
            </a:r>
            <a:r>
              <a:rPr lang="fr-FR" sz="2000" b="1" u="sng" dirty="0" smtClean="0"/>
              <a:t>compromis</a:t>
            </a:r>
          </a:p>
          <a:p>
            <a:r>
              <a:rPr lang="fr-FR" sz="2000" dirty="0"/>
              <a:t>Les deux équipes se mettent d’accord concernant</a:t>
            </a:r>
          </a:p>
          <a:p>
            <a:r>
              <a:rPr lang="fr-FR" sz="2000" dirty="0"/>
              <a:t>la date, le lieu et l’heure de la </a:t>
            </a:r>
            <a:r>
              <a:rPr lang="fr-FR" sz="2000" dirty="0" smtClean="0"/>
              <a:t>rencontre</a:t>
            </a:r>
          </a:p>
          <a:p>
            <a:endParaRPr lang="fr-FR" sz="2000" dirty="0" smtClean="0"/>
          </a:p>
          <a:p>
            <a:r>
              <a:rPr lang="fr-FR" sz="2000" dirty="0"/>
              <a:t>En dernier ressort, le chargé de division tranchera</a:t>
            </a:r>
          </a:p>
          <a:p>
            <a:r>
              <a:rPr lang="fr-FR" sz="2000" dirty="0"/>
              <a:t>en fonction des critères suivant dans </a:t>
            </a:r>
            <a:r>
              <a:rPr lang="fr-FR" sz="2000" dirty="0" smtClean="0"/>
              <a:t>l’ordre :</a:t>
            </a:r>
          </a:p>
          <a:p>
            <a:endParaRPr lang="fr-FR" sz="2000" b="1" dirty="0">
              <a:solidFill>
                <a:srgbClr val="FF0000"/>
              </a:solidFill>
            </a:endParaRPr>
          </a:p>
          <a:p>
            <a:pPr marL="514350" indent="-514350">
              <a:buFont typeface="+mj-lt"/>
              <a:buAutoNum type="arabicPeriod"/>
            </a:pPr>
            <a:r>
              <a:rPr lang="fr-FR" sz="2000" dirty="0"/>
              <a:t>L’équipe s’étant déplacée lors du dernier match de challenge </a:t>
            </a:r>
            <a:r>
              <a:rPr lang="fr-FR" sz="2000" dirty="0" smtClean="0"/>
              <a:t>reçoit</a:t>
            </a:r>
          </a:p>
          <a:p>
            <a:pPr marL="514350" indent="-514350">
              <a:buFont typeface="+mj-lt"/>
              <a:buAutoNum type="arabicPeriod"/>
            </a:pPr>
            <a:r>
              <a:rPr lang="fr-FR" sz="2000" dirty="0" smtClean="0"/>
              <a:t>L’ancienneté </a:t>
            </a:r>
            <a:r>
              <a:rPr lang="fr-FR" sz="2000" dirty="0"/>
              <a:t>de l’équipe dans le </a:t>
            </a:r>
            <a:r>
              <a:rPr lang="fr-FR" sz="2000" dirty="0" smtClean="0"/>
              <a:t>challenge</a:t>
            </a:r>
          </a:p>
          <a:p>
            <a:pPr marL="514350" indent="-514350">
              <a:buFont typeface="+mj-lt"/>
              <a:buAutoNum type="arabicPeriod"/>
            </a:pPr>
            <a:endParaRPr lang="fr-FR" sz="2000" dirty="0"/>
          </a:p>
          <a:p>
            <a:pPr marL="514350" indent="-514350">
              <a:buFont typeface="+mj-lt"/>
              <a:buAutoNum type="arabicPeriod"/>
            </a:pPr>
            <a:endParaRPr lang="fr-FR" sz="2000" dirty="0" smtClean="0"/>
          </a:p>
          <a:p>
            <a:r>
              <a:rPr lang="fr-FR" sz="2000" dirty="0" smtClean="0"/>
              <a:t>Pour les phases finales, c’est l’équipe la mieux classée lors de la phase régulière qui a la priorité pour recevoir.</a:t>
            </a:r>
            <a:endParaRPr lang="fr-FR" sz="2000" dirty="0"/>
          </a:p>
        </p:txBody>
      </p:sp>
    </p:spTree>
    <p:extLst>
      <p:ext uri="{BB962C8B-B14F-4D97-AF65-F5344CB8AC3E}">
        <p14:creationId xmlns:p14="http://schemas.microsoft.com/office/powerpoint/2010/main" val="24753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Désignations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954107"/>
          </a:xfrm>
          <a:prstGeom prst="rect">
            <a:avLst/>
          </a:prstGeom>
          <a:noFill/>
        </p:spPr>
        <p:txBody>
          <a:bodyPr wrap="square" rtlCol="0">
            <a:spAutoFit/>
          </a:bodyPr>
          <a:lstStyle/>
          <a:p>
            <a:r>
              <a:rPr lang="fr-FR" sz="2800" dirty="0"/>
              <a:t>Les dates, lieux et horaires des matchs seront à envoyer avant le mardi 18h.</a:t>
            </a:r>
          </a:p>
        </p:txBody>
      </p:sp>
      <p:sp>
        <p:nvSpPr>
          <p:cNvPr id="9" name="ZoneTexte 8">
            <a:extLst>
              <a:ext uri="{FF2B5EF4-FFF2-40B4-BE49-F238E27FC236}">
                <a16:creationId xmlns:a16="http://schemas.microsoft.com/office/drawing/2014/main" id="{1B980E8A-8364-FC4B-A08A-B48AC934DDC3}"/>
              </a:ext>
            </a:extLst>
          </p:cNvPr>
          <p:cNvSpPr txBox="1"/>
          <p:nvPr/>
        </p:nvSpPr>
        <p:spPr>
          <a:xfrm>
            <a:off x="188569" y="2657264"/>
            <a:ext cx="8620384" cy="954107"/>
          </a:xfrm>
          <a:prstGeom prst="rect">
            <a:avLst/>
          </a:prstGeom>
          <a:noFill/>
        </p:spPr>
        <p:txBody>
          <a:bodyPr wrap="square" rtlCol="0">
            <a:spAutoFit/>
          </a:bodyPr>
          <a:lstStyle/>
          <a:p>
            <a:r>
              <a:rPr lang="fr-FR" sz="2800" dirty="0"/>
              <a:t>Dans le cas contraire, nous ferons notre possible pour désigner un arbitre.</a:t>
            </a:r>
          </a:p>
        </p:txBody>
      </p:sp>
      <p:sp>
        <p:nvSpPr>
          <p:cNvPr id="12" name="ZoneTexte 11">
            <a:extLst>
              <a:ext uri="{FF2B5EF4-FFF2-40B4-BE49-F238E27FC236}">
                <a16:creationId xmlns:a16="http://schemas.microsoft.com/office/drawing/2014/main" id="{6C9E95CE-0093-774B-AAC2-ABEA10A8D78D}"/>
              </a:ext>
            </a:extLst>
          </p:cNvPr>
          <p:cNvSpPr txBox="1"/>
          <p:nvPr/>
        </p:nvSpPr>
        <p:spPr>
          <a:xfrm>
            <a:off x="188569" y="3611371"/>
            <a:ext cx="8620384" cy="954107"/>
          </a:xfrm>
          <a:prstGeom prst="rect">
            <a:avLst/>
          </a:prstGeom>
          <a:noFill/>
        </p:spPr>
        <p:txBody>
          <a:bodyPr wrap="square" rtlCol="0">
            <a:spAutoFit/>
          </a:bodyPr>
          <a:lstStyle/>
          <a:p>
            <a:r>
              <a:rPr lang="fr-FR" sz="2800" dirty="0"/>
              <a:t>Les désignations seront transmises à l’ensemble </a:t>
            </a:r>
            <a:r>
              <a:rPr lang="fr-FR" sz="2800" dirty="0" smtClean="0"/>
              <a:t>des </a:t>
            </a:r>
            <a:r>
              <a:rPr lang="fr-FR" sz="2800" dirty="0"/>
              <a:t>arbitres dans la journée du </a:t>
            </a:r>
            <a:r>
              <a:rPr lang="fr-FR" sz="2800" dirty="0" smtClean="0"/>
              <a:t>jeudi.</a:t>
            </a:r>
            <a:endParaRPr lang="fr-FR" sz="2800" dirty="0"/>
          </a:p>
        </p:txBody>
      </p:sp>
      <p:sp>
        <p:nvSpPr>
          <p:cNvPr id="14" name="ZoneTexte 13">
            <a:extLst>
              <a:ext uri="{FF2B5EF4-FFF2-40B4-BE49-F238E27FC236}">
                <a16:creationId xmlns:a16="http://schemas.microsoft.com/office/drawing/2014/main" id="{B30ACCB0-AEF9-5845-9ACC-D617BBB78E4A}"/>
              </a:ext>
            </a:extLst>
          </p:cNvPr>
          <p:cNvSpPr txBox="1"/>
          <p:nvPr/>
        </p:nvSpPr>
        <p:spPr>
          <a:xfrm>
            <a:off x="188569" y="4653631"/>
            <a:ext cx="8620384" cy="954107"/>
          </a:xfrm>
          <a:prstGeom prst="rect">
            <a:avLst/>
          </a:prstGeom>
          <a:noFill/>
        </p:spPr>
        <p:txBody>
          <a:bodyPr wrap="square" rtlCol="0">
            <a:spAutoFit/>
          </a:bodyPr>
          <a:lstStyle/>
          <a:p>
            <a:r>
              <a:rPr lang="fr-FR" sz="2800" dirty="0"/>
              <a:t>Les désignations seront publiées sur le site web </a:t>
            </a:r>
            <a:r>
              <a:rPr lang="fr-FR" sz="2800" dirty="0" smtClean="0"/>
              <a:t>une fois les désignations envoyées.</a:t>
            </a:r>
            <a:endParaRPr lang="fr-FR" sz="2800" dirty="0"/>
          </a:p>
        </p:txBody>
      </p:sp>
    </p:spTree>
    <p:extLst>
      <p:ext uri="{BB962C8B-B14F-4D97-AF65-F5344CB8AC3E}">
        <p14:creationId xmlns:p14="http://schemas.microsoft.com/office/powerpoint/2010/main" val="21572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a:t>Règlement Sportif</a:t>
            </a:r>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2651402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Règles</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6124754"/>
          </a:xfrm>
          <a:prstGeom prst="rect">
            <a:avLst/>
          </a:prstGeom>
          <a:noFill/>
        </p:spPr>
        <p:txBody>
          <a:bodyPr wrap="square" rtlCol="0">
            <a:spAutoFit/>
          </a:bodyPr>
          <a:lstStyle/>
          <a:p>
            <a:r>
              <a:rPr lang="fr-FR" sz="2800" dirty="0"/>
              <a:t>La majorité des règles </a:t>
            </a:r>
            <a:r>
              <a:rPr lang="fr-FR" sz="2800" b="1" dirty="0"/>
              <a:t>World Rugby </a:t>
            </a:r>
            <a:r>
              <a:rPr lang="fr-FR" sz="2800" dirty="0"/>
              <a:t>s’appliquent</a:t>
            </a:r>
            <a:r>
              <a:rPr lang="fr-FR" sz="2800" dirty="0" smtClean="0"/>
              <a:t>.</a:t>
            </a:r>
          </a:p>
          <a:p>
            <a:r>
              <a:rPr lang="fr-FR" sz="2800" dirty="0"/>
              <a:t>Quelques règles sont spécifiques à notre </a:t>
            </a:r>
            <a:r>
              <a:rPr lang="fr-FR" sz="2800" dirty="0" smtClean="0"/>
              <a:t>Challenge</a:t>
            </a:r>
          </a:p>
          <a:p>
            <a:r>
              <a:rPr lang="fr-FR" sz="2800" dirty="0" smtClean="0"/>
              <a:t>Nouvelles règles applicables au Challenge :</a:t>
            </a:r>
          </a:p>
          <a:p>
            <a:pPr marL="457200" indent="-457200">
              <a:buFontTx/>
              <a:buChar char="-"/>
            </a:pPr>
            <a:r>
              <a:rPr lang="fr-FR" sz="2800" dirty="0" smtClean="0"/>
              <a:t>50/22</a:t>
            </a:r>
          </a:p>
          <a:p>
            <a:pPr marL="457200" indent="-457200">
              <a:buFontTx/>
              <a:buChar char="-"/>
            </a:pPr>
            <a:r>
              <a:rPr lang="fr-FR" sz="2800" dirty="0" smtClean="0"/>
              <a:t>Renvoi d’en but</a:t>
            </a:r>
          </a:p>
          <a:p>
            <a:r>
              <a:rPr lang="fr-FR" sz="2800" dirty="0" smtClean="0"/>
              <a:t>La hauteur de plaquage reste fixée au bas du sternum (pas d’application des règles FFR liées au placage : plaquage à la taille, interdiction du plaquage à deux simultanément </a:t>
            </a:r>
            <a:r>
              <a:rPr lang="fr-FR" sz="2800" dirty="0" err="1" smtClean="0"/>
              <a:t>etc</a:t>
            </a:r>
            <a:r>
              <a:rPr lang="fr-FR" sz="2800" dirty="0" smtClean="0"/>
              <a:t>)</a:t>
            </a:r>
          </a:p>
          <a:p>
            <a:r>
              <a:rPr lang="fr-FR" sz="2800" dirty="0" smtClean="0"/>
              <a:t>Nos </a:t>
            </a:r>
            <a:r>
              <a:rPr lang="fr-FR" sz="2800" dirty="0"/>
              <a:t>arbitres ont comme consigne d’être particulièrement vigilant quant à l’application des règles déjà en vigueur</a:t>
            </a:r>
          </a:p>
          <a:p>
            <a:endParaRPr lang="fr-FR" sz="2800" dirty="0"/>
          </a:p>
          <a:p>
            <a:endParaRPr lang="fr-FR" sz="2800" dirty="0"/>
          </a:p>
          <a:p>
            <a:endParaRPr lang="fr-FR" sz="2800" dirty="0"/>
          </a:p>
        </p:txBody>
      </p:sp>
    </p:spTree>
    <p:extLst>
      <p:ext uri="{BB962C8B-B14F-4D97-AF65-F5344CB8AC3E}">
        <p14:creationId xmlns:p14="http://schemas.microsoft.com/office/powerpoint/2010/main" val="27399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Placage</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pic>
        <p:nvPicPr>
          <p:cNvPr id="9" name="Image 8" descr="plaquage A-B.jpg">
            <a:extLst>
              <a:ext uri="{FF2B5EF4-FFF2-40B4-BE49-F238E27FC236}">
                <a16:creationId xmlns:a16="http://schemas.microsoft.com/office/drawing/2014/main" id="{C857469B-E929-354C-BF18-11D8CAC51C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1923" y="1535634"/>
            <a:ext cx="4382077" cy="53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B2DF7C71-24EB-6149-868F-2C488686E068}"/>
              </a:ext>
            </a:extLst>
          </p:cNvPr>
          <p:cNvSpPr txBox="1"/>
          <p:nvPr/>
        </p:nvSpPr>
        <p:spPr>
          <a:xfrm>
            <a:off x="460690" y="1619395"/>
            <a:ext cx="4301233" cy="1323439"/>
          </a:xfrm>
          <a:prstGeom prst="rect">
            <a:avLst/>
          </a:prstGeom>
          <a:noFill/>
        </p:spPr>
        <p:txBody>
          <a:bodyPr wrap="square" rtlCol="0">
            <a:spAutoFit/>
          </a:bodyPr>
          <a:lstStyle/>
          <a:p>
            <a:r>
              <a:rPr lang="fr-FR" sz="2000" dirty="0"/>
              <a:t>Le placage doit intervenir </a:t>
            </a:r>
            <a:r>
              <a:rPr lang="fr-FR" sz="2000" b="1" dirty="0">
                <a:solidFill>
                  <a:srgbClr val="FF0000"/>
                </a:solidFill>
              </a:rPr>
              <a:t>à l’aide des deux bras</a:t>
            </a:r>
            <a:r>
              <a:rPr lang="fr-FR" sz="2000" dirty="0"/>
              <a:t>, le porteur du ballon étant saisi </a:t>
            </a:r>
            <a:r>
              <a:rPr lang="fr-FR" sz="2000" b="1" dirty="0">
                <a:solidFill>
                  <a:srgbClr val="FF0000"/>
                </a:solidFill>
              </a:rPr>
              <a:t>entre le bas du sternum et les jambes</a:t>
            </a:r>
            <a:r>
              <a:rPr lang="fr-FR" sz="2000" dirty="0"/>
              <a:t>.</a:t>
            </a:r>
          </a:p>
        </p:txBody>
      </p:sp>
      <p:sp>
        <p:nvSpPr>
          <p:cNvPr id="12" name="AutoShape 5">
            <a:extLst>
              <a:ext uri="{FF2B5EF4-FFF2-40B4-BE49-F238E27FC236}">
                <a16:creationId xmlns:a16="http://schemas.microsoft.com/office/drawing/2014/main" id="{344D6AB0-734A-A740-ADC0-26D17DE2BE21}"/>
              </a:ext>
            </a:extLst>
          </p:cNvPr>
          <p:cNvSpPr>
            <a:spLocks noChangeArrowheads="1"/>
          </p:cNvSpPr>
          <p:nvPr/>
        </p:nvSpPr>
        <p:spPr bwMode="auto">
          <a:xfrm>
            <a:off x="1547813" y="3789363"/>
            <a:ext cx="1800225" cy="431800"/>
          </a:xfrm>
          <a:prstGeom prst="roundRect">
            <a:avLst>
              <a:gd name="adj" fmla="val 16667"/>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dirty="0">
                <a:solidFill>
                  <a:schemeClr val="bg1"/>
                </a:solidFill>
                <a:latin typeface="Tahoma" charset="0"/>
              </a:rPr>
              <a:t>Sanction : CPP</a:t>
            </a:r>
          </a:p>
        </p:txBody>
      </p:sp>
    </p:spTree>
    <p:extLst>
      <p:ext uri="{BB962C8B-B14F-4D97-AF65-F5344CB8AC3E}">
        <p14:creationId xmlns:p14="http://schemas.microsoft.com/office/powerpoint/2010/main" val="41975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000"/>
                            </p:stCondLst>
                            <p:childTnLst>
                              <p:par>
                                <p:cTn id="8" presetID="23" presetClass="entr" presetSubtype="32"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4*#ppt_w"/>
                                          </p:val>
                                        </p:tav>
                                        <p:tav tm="100000">
                                          <p:val>
                                            <p:strVal val="#ppt_w"/>
                                          </p:val>
                                        </p:tav>
                                      </p:tavLst>
                                    </p:anim>
                                    <p:anim calcmode="lin" valueType="num">
                                      <p:cBhvr>
                                        <p:cTn id="11" dur="10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1"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a:solidFill>
                  <a:schemeClr val="bg1">
                    <a:lumMod val="95000"/>
                  </a:schemeClr>
                </a:solidFill>
              </a:rPr>
              <a:t>Placage dangereux</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1703157"/>
            <a:ext cx="8620384" cy="523220"/>
          </a:xfrm>
          <a:prstGeom prst="rect">
            <a:avLst/>
          </a:prstGeom>
          <a:noFill/>
        </p:spPr>
        <p:txBody>
          <a:bodyPr wrap="square" rtlCol="0">
            <a:spAutoFit/>
          </a:bodyPr>
          <a:lstStyle/>
          <a:p>
            <a:r>
              <a:rPr lang="fr-FR" sz="2800" dirty="0"/>
              <a:t>• L’armer du bras constitue un placage dangereux</a:t>
            </a:r>
          </a:p>
        </p:txBody>
      </p:sp>
      <p:sp>
        <p:nvSpPr>
          <p:cNvPr id="9" name="ZoneTexte 8">
            <a:extLst>
              <a:ext uri="{FF2B5EF4-FFF2-40B4-BE49-F238E27FC236}">
                <a16:creationId xmlns:a16="http://schemas.microsoft.com/office/drawing/2014/main" id="{7B51AB6E-D658-EC4B-B9D0-4501F372E0E7}"/>
              </a:ext>
            </a:extLst>
          </p:cNvPr>
          <p:cNvSpPr txBox="1"/>
          <p:nvPr/>
        </p:nvSpPr>
        <p:spPr>
          <a:xfrm>
            <a:off x="188569" y="2342254"/>
            <a:ext cx="8620384" cy="1384995"/>
          </a:xfrm>
          <a:prstGeom prst="rect">
            <a:avLst/>
          </a:prstGeom>
          <a:noFill/>
        </p:spPr>
        <p:txBody>
          <a:bodyPr wrap="square" rtlCol="0">
            <a:spAutoFit/>
          </a:bodyPr>
          <a:lstStyle/>
          <a:p>
            <a:r>
              <a:rPr lang="fr-FR" sz="2800" dirty="0"/>
              <a:t>• Sont interdit les placages hauts, les placages en l’air, les placages après passe, placage « cathédrale », placage « judoka », percussion sans les bras, …</a:t>
            </a:r>
          </a:p>
        </p:txBody>
      </p:sp>
      <p:sp>
        <p:nvSpPr>
          <p:cNvPr id="12" name="ZoneTexte 11">
            <a:extLst>
              <a:ext uri="{FF2B5EF4-FFF2-40B4-BE49-F238E27FC236}">
                <a16:creationId xmlns:a16="http://schemas.microsoft.com/office/drawing/2014/main" id="{5D29CB85-CAC0-054B-804A-BC67713C893F}"/>
              </a:ext>
            </a:extLst>
          </p:cNvPr>
          <p:cNvSpPr txBox="1"/>
          <p:nvPr/>
        </p:nvSpPr>
        <p:spPr>
          <a:xfrm>
            <a:off x="188569" y="3843126"/>
            <a:ext cx="8620384" cy="954107"/>
          </a:xfrm>
          <a:prstGeom prst="rect">
            <a:avLst/>
          </a:prstGeom>
          <a:noFill/>
        </p:spPr>
        <p:txBody>
          <a:bodyPr wrap="square" rtlCol="0">
            <a:spAutoFit/>
          </a:bodyPr>
          <a:lstStyle/>
          <a:p>
            <a:r>
              <a:rPr lang="fr-FR" sz="2800" dirty="0"/>
              <a:t>• Les percussions tête en avant ou vers les sols sont interdites</a:t>
            </a:r>
          </a:p>
        </p:txBody>
      </p:sp>
      <p:sp>
        <p:nvSpPr>
          <p:cNvPr id="15" name="AutoShape 5">
            <a:extLst>
              <a:ext uri="{FF2B5EF4-FFF2-40B4-BE49-F238E27FC236}">
                <a16:creationId xmlns:a16="http://schemas.microsoft.com/office/drawing/2014/main" id="{1ACC5D0E-6187-4E44-9258-440533D3F950}"/>
              </a:ext>
            </a:extLst>
          </p:cNvPr>
          <p:cNvSpPr>
            <a:spLocks noChangeArrowheads="1"/>
          </p:cNvSpPr>
          <p:nvPr/>
        </p:nvSpPr>
        <p:spPr bwMode="auto">
          <a:xfrm>
            <a:off x="3491988" y="6061074"/>
            <a:ext cx="1800225" cy="431800"/>
          </a:xfrm>
          <a:prstGeom prst="roundRect">
            <a:avLst>
              <a:gd name="adj" fmla="val 16667"/>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dirty="0">
                <a:solidFill>
                  <a:schemeClr val="bg1"/>
                </a:solidFill>
                <a:latin typeface="Tahoma" charset="0"/>
              </a:rPr>
              <a:t>Sanction : CPP</a:t>
            </a:r>
          </a:p>
        </p:txBody>
      </p:sp>
    </p:spTree>
    <p:extLst>
      <p:ext uri="{BB962C8B-B14F-4D97-AF65-F5344CB8AC3E}">
        <p14:creationId xmlns:p14="http://schemas.microsoft.com/office/powerpoint/2010/main" val="15343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134222"/>
            <a:ext cx="6309847" cy="1047023"/>
          </a:xfrm>
          <a:ln>
            <a:noFill/>
          </a:ln>
        </p:spPr>
        <p:txBody>
          <a:bodyPr>
            <a:normAutofit/>
          </a:bodyPr>
          <a:lstStyle/>
          <a:p>
            <a:pPr algn="ctr"/>
            <a:r>
              <a:rPr lang="fr-FR" sz="4950" b="1" dirty="0">
                <a:solidFill>
                  <a:schemeClr val="bg1">
                    <a:lumMod val="95000"/>
                  </a:schemeClr>
                </a:solidFill>
              </a:rPr>
              <a:t>Site WEB</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3" name="ZoneTexte 2">
            <a:extLst>
              <a:ext uri="{FF2B5EF4-FFF2-40B4-BE49-F238E27FC236}">
                <a16:creationId xmlns:a16="http://schemas.microsoft.com/office/drawing/2014/main" id="{83C6B7F2-D2C6-2143-8A83-D5E9D9B072A4}"/>
              </a:ext>
            </a:extLst>
          </p:cNvPr>
          <p:cNvSpPr txBox="1"/>
          <p:nvPr/>
        </p:nvSpPr>
        <p:spPr>
          <a:xfrm>
            <a:off x="404848" y="2540776"/>
            <a:ext cx="8236581" cy="369332"/>
          </a:xfrm>
          <a:prstGeom prst="rect">
            <a:avLst/>
          </a:prstGeom>
          <a:noFill/>
        </p:spPr>
        <p:txBody>
          <a:bodyPr wrap="square" rtlCol="0">
            <a:spAutoFit/>
          </a:bodyPr>
          <a:lstStyle/>
          <a:p>
            <a:r>
              <a:rPr lang="fr-FR" dirty="0"/>
              <a:t>• Les résultats seront publiés sur le site WEB au cours de la semaine.</a:t>
            </a:r>
          </a:p>
        </p:txBody>
      </p:sp>
      <p:sp>
        <p:nvSpPr>
          <p:cNvPr id="18" name="ZoneTexte 17">
            <a:extLst>
              <a:ext uri="{FF2B5EF4-FFF2-40B4-BE49-F238E27FC236}">
                <a16:creationId xmlns:a16="http://schemas.microsoft.com/office/drawing/2014/main" id="{9B3AD458-2BB5-5A4C-B1D7-2D9B06DFE717}"/>
              </a:ext>
            </a:extLst>
          </p:cNvPr>
          <p:cNvSpPr txBox="1"/>
          <p:nvPr/>
        </p:nvSpPr>
        <p:spPr>
          <a:xfrm>
            <a:off x="404848" y="2972382"/>
            <a:ext cx="8236581" cy="369332"/>
          </a:xfrm>
          <a:prstGeom prst="rect">
            <a:avLst/>
          </a:prstGeom>
          <a:noFill/>
        </p:spPr>
        <p:txBody>
          <a:bodyPr wrap="square" rtlCol="0">
            <a:spAutoFit/>
          </a:bodyPr>
          <a:lstStyle/>
          <a:p>
            <a:r>
              <a:rPr lang="fr-FR" dirty="0"/>
              <a:t>• Les dates, horaires et lieux de match envoyé avant le mardi 18h seront publiés </a:t>
            </a:r>
          </a:p>
        </p:txBody>
      </p:sp>
      <p:sp>
        <p:nvSpPr>
          <p:cNvPr id="19" name="ZoneTexte 18">
            <a:extLst>
              <a:ext uri="{FF2B5EF4-FFF2-40B4-BE49-F238E27FC236}">
                <a16:creationId xmlns:a16="http://schemas.microsoft.com/office/drawing/2014/main" id="{C37017FB-D6FA-A147-9DF7-E623F9F5EFB1}"/>
              </a:ext>
            </a:extLst>
          </p:cNvPr>
          <p:cNvSpPr txBox="1"/>
          <p:nvPr/>
        </p:nvSpPr>
        <p:spPr>
          <a:xfrm>
            <a:off x="404848" y="3403988"/>
            <a:ext cx="8236581" cy="369332"/>
          </a:xfrm>
          <a:prstGeom prst="rect">
            <a:avLst/>
          </a:prstGeom>
          <a:noFill/>
        </p:spPr>
        <p:txBody>
          <a:bodyPr wrap="square" rtlCol="0">
            <a:spAutoFit/>
          </a:bodyPr>
          <a:lstStyle/>
          <a:p>
            <a:r>
              <a:rPr lang="fr-FR" dirty="0"/>
              <a:t>• Les désignations seront visibles sur les fiches des matches</a:t>
            </a:r>
          </a:p>
        </p:txBody>
      </p:sp>
      <p:sp>
        <p:nvSpPr>
          <p:cNvPr id="20" name="ZoneTexte 19">
            <a:extLst>
              <a:ext uri="{FF2B5EF4-FFF2-40B4-BE49-F238E27FC236}">
                <a16:creationId xmlns:a16="http://schemas.microsoft.com/office/drawing/2014/main" id="{E84AA854-2921-0940-8E58-799055EF3606}"/>
              </a:ext>
            </a:extLst>
          </p:cNvPr>
          <p:cNvSpPr txBox="1"/>
          <p:nvPr/>
        </p:nvSpPr>
        <p:spPr>
          <a:xfrm>
            <a:off x="188569" y="1778075"/>
            <a:ext cx="8766862" cy="646331"/>
          </a:xfrm>
          <a:prstGeom prst="rect">
            <a:avLst/>
          </a:prstGeom>
          <a:noFill/>
        </p:spPr>
        <p:txBody>
          <a:bodyPr wrap="square" rtlCol="0">
            <a:spAutoFit/>
          </a:bodyPr>
          <a:lstStyle/>
          <a:p>
            <a:pPr algn="ctr"/>
            <a:r>
              <a:rPr lang="fr-FR" sz="3600" b="1" dirty="0"/>
              <a:t>https://</a:t>
            </a:r>
            <a:r>
              <a:rPr lang="fr-FR" sz="3600" b="1" dirty="0" err="1"/>
              <a:t>www.rugby-ffse.fr</a:t>
            </a:r>
            <a:endParaRPr lang="fr-FR" sz="3600" b="1" dirty="0"/>
          </a:p>
        </p:txBody>
      </p:sp>
      <p:pic>
        <p:nvPicPr>
          <p:cNvPr id="4" name="Image 3"/>
          <p:cNvPicPr>
            <a:picLocks noChangeAspect="1"/>
          </p:cNvPicPr>
          <p:nvPr/>
        </p:nvPicPr>
        <p:blipFill>
          <a:blip r:embed="rId4"/>
          <a:stretch>
            <a:fillRect/>
          </a:stretch>
        </p:blipFill>
        <p:spPr>
          <a:xfrm>
            <a:off x="2087879" y="3883915"/>
            <a:ext cx="5570101" cy="2776737"/>
          </a:xfrm>
          <a:prstGeom prst="rect">
            <a:avLst/>
          </a:prstGeom>
        </p:spPr>
      </p:pic>
    </p:spTree>
    <p:extLst>
      <p:ext uri="{BB962C8B-B14F-4D97-AF65-F5344CB8AC3E}">
        <p14:creationId xmlns:p14="http://schemas.microsoft.com/office/powerpoint/2010/main" val="35134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smtClean="0"/>
              <a:t>Questions</a:t>
            </a:r>
            <a:endParaRPr lang="fr-FR" sz="4950" b="1"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14780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smtClean="0"/>
              <a:t>Merci Beaucoup</a:t>
            </a:r>
            <a:endParaRPr lang="fr-FR" sz="4950" b="1" dirty="0"/>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r>
              <a:rPr lang="fr-FR" dirty="0" smtClean="0"/>
              <a:t>Bonne saison à tous</a:t>
            </a:r>
            <a:endParaRPr lang="fr-FR"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237106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a:t>Challenge</a:t>
            </a:r>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309367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Organisation</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2219350"/>
            <a:ext cx="8620384"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smtClean="0"/>
              <a:t>4 divisions</a:t>
            </a:r>
          </a:p>
          <a:p>
            <a:pPr marL="457200" indent="-457200">
              <a:buFont typeface="Arial" panose="020B0604020202020204" pitchFamily="34" charset="0"/>
              <a:buChar char="•"/>
            </a:pPr>
            <a:r>
              <a:rPr lang="fr-FR" sz="2800" dirty="0"/>
              <a:t>Un représentant par division élus par les </a:t>
            </a:r>
            <a:r>
              <a:rPr lang="fr-FR" sz="2800" dirty="0" smtClean="0"/>
              <a:t>clubs</a:t>
            </a:r>
          </a:p>
          <a:p>
            <a:pPr marL="457200" indent="-457200">
              <a:buFont typeface="Arial" panose="020B0604020202020204" pitchFamily="34" charset="0"/>
              <a:buChar char="•"/>
            </a:pPr>
            <a:r>
              <a:rPr lang="fr-FR" sz="2800" dirty="0"/>
              <a:t>Un responsable par division</a:t>
            </a:r>
          </a:p>
          <a:p>
            <a:pPr marL="457200" indent="-457200">
              <a:buFont typeface="Arial" panose="020B0604020202020204" pitchFamily="34" charset="0"/>
              <a:buChar char="•"/>
            </a:pPr>
            <a:r>
              <a:rPr lang="fr-FR" sz="2800" dirty="0"/>
              <a:t>Une commission des </a:t>
            </a:r>
            <a:r>
              <a:rPr lang="fr-FR" sz="2800" dirty="0" smtClean="0"/>
              <a:t>règlements</a:t>
            </a:r>
            <a:endParaRPr lang="fr-FR" sz="2800" dirty="0"/>
          </a:p>
        </p:txBody>
      </p:sp>
    </p:spTree>
    <p:extLst>
      <p:ext uri="{BB962C8B-B14F-4D97-AF65-F5344CB8AC3E}">
        <p14:creationId xmlns:p14="http://schemas.microsoft.com/office/powerpoint/2010/main" val="46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365126"/>
            <a:ext cx="6309847" cy="757237"/>
          </a:xfrm>
          <a:ln>
            <a:noFill/>
          </a:ln>
        </p:spPr>
        <p:txBody>
          <a:bodyPr>
            <a:normAutofit fontScale="90000"/>
          </a:bodyPr>
          <a:lstStyle/>
          <a:p>
            <a:pPr algn="ctr"/>
            <a:r>
              <a:rPr lang="fr-FR" sz="4950" b="1" dirty="0" smtClean="0">
                <a:solidFill>
                  <a:schemeClr val="bg1">
                    <a:lumMod val="95000"/>
                  </a:schemeClr>
                </a:solidFill>
              </a:rPr>
              <a:t>Représentants de division</a:t>
            </a:r>
            <a:endParaRPr lang="fr-FR" sz="4950" b="1" dirty="0">
              <a:solidFill>
                <a:schemeClr val="bg1">
                  <a:lumMod val="95000"/>
                </a:schemeClr>
              </a:solidFill>
            </a:endParaRP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6" name="ZoneTexte 5">
            <a:extLst>
              <a:ext uri="{FF2B5EF4-FFF2-40B4-BE49-F238E27FC236}">
                <a16:creationId xmlns:a16="http://schemas.microsoft.com/office/drawing/2014/main" id="{53A76352-CE2A-5245-BEE0-447F1EB6E512}"/>
              </a:ext>
            </a:extLst>
          </p:cNvPr>
          <p:cNvSpPr txBox="1"/>
          <p:nvPr/>
        </p:nvSpPr>
        <p:spPr>
          <a:xfrm>
            <a:off x="188569" y="2061870"/>
            <a:ext cx="8620384" cy="1815882"/>
          </a:xfrm>
          <a:prstGeom prst="rect">
            <a:avLst/>
          </a:prstGeom>
          <a:noFill/>
        </p:spPr>
        <p:txBody>
          <a:bodyPr wrap="square" rtlCol="0">
            <a:spAutoFit/>
          </a:bodyPr>
          <a:lstStyle/>
          <a:p>
            <a:r>
              <a:rPr lang="fr-FR" sz="2800" dirty="0" smtClean="0"/>
              <a:t>D1 : Richard Woolf</a:t>
            </a:r>
          </a:p>
          <a:p>
            <a:r>
              <a:rPr lang="fr-FR" sz="2800" dirty="0" smtClean="0"/>
              <a:t>D2 : Aurélien </a:t>
            </a:r>
            <a:r>
              <a:rPr lang="fr-FR" sz="2800" dirty="0" err="1" smtClean="0"/>
              <a:t>Pally</a:t>
            </a:r>
            <a:endParaRPr lang="fr-FR" sz="2800" dirty="0" smtClean="0"/>
          </a:p>
          <a:p>
            <a:r>
              <a:rPr lang="fr-FR" sz="2800" dirty="0" smtClean="0"/>
              <a:t>D3 : Edouard </a:t>
            </a:r>
            <a:r>
              <a:rPr lang="fr-FR" sz="2800" dirty="0" err="1" smtClean="0"/>
              <a:t>Guenzi</a:t>
            </a:r>
            <a:endParaRPr lang="fr-FR" sz="2800" dirty="0" smtClean="0"/>
          </a:p>
          <a:p>
            <a:r>
              <a:rPr lang="fr-FR" sz="2800" dirty="0" smtClean="0"/>
              <a:t>D4 : Bruno </a:t>
            </a:r>
            <a:r>
              <a:rPr lang="fr-FR" sz="2800" dirty="0" err="1" smtClean="0"/>
              <a:t>Lercier</a:t>
            </a:r>
            <a:endParaRPr lang="fr-FR" sz="2800" dirty="0"/>
          </a:p>
        </p:txBody>
      </p:sp>
      <p:sp>
        <p:nvSpPr>
          <p:cNvPr id="8" name="ZoneTexte 7">
            <a:extLst>
              <a:ext uri="{FF2B5EF4-FFF2-40B4-BE49-F238E27FC236}">
                <a16:creationId xmlns:a16="http://schemas.microsoft.com/office/drawing/2014/main" id="{53A76352-CE2A-5245-BEE0-447F1EB6E512}"/>
              </a:ext>
            </a:extLst>
          </p:cNvPr>
          <p:cNvSpPr txBox="1"/>
          <p:nvPr/>
        </p:nvSpPr>
        <p:spPr>
          <a:xfrm>
            <a:off x="188569" y="4035232"/>
            <a:ext cx="8620384" cy="2677656"/>
          </a:xfrm>
          <a:prstGeom prst="rect">
            <a:avLst/>
          </a:prstGeom>
          <a:noFill/>
        </p:spPr>
        <p:txBody>
          <a:bodyPr wrap="square" rtlCol="0">
            <a:spAutoFit/>
          </a:bodyPr>
          <a:lstStyle/>
          <a:p>
            <a:r>
              <a:rPr lang="fr-FR" sz="2800" dirty="0" smtClean="0"/>
              <a:t>Souhaitez-vous organiser des élections ?</a:t>
            </a:r>
          </a:p>
          <a:p>
            <a:endParaRPr lang="fr-FR" sz="2800" dirty="0"/>
          </a:p>
          <a:p>
            <a:r>
              <a:rPr lang="fr-FR" sz="2800" dirty="0" smtClean="0"/>
              <a:t>Concernant la D3 : le XV du Lion (club dans lequel joue Edouard) a été promu en D2. Il souhaite toutefois continuer sa fonction de représentant de D3. </a:t>
            </a:r>
          </a:p>
          <a:p>
            <a:r>
              <a:rPr lang="fr-FR" sz="2800" dirty="0" smtClean="0"/>
              <a:t>Accord des équipes de D3 ?</a:t>
            </a:r>
            <a:endParaRPr lang="fr-FR" sz="2800" dirty="0"/>
          </a:p>
        </p:txBody>
      </p:sp>
    </p:spTree>
    <p:extLst>
      <p:ext uri="{BB962C8B-B14F-4D97-AF65-F5344CB8AC3E}">
        <p14:creationId xmlns:p14="http://schemas.microsoft.com/office/powerpoint/2010/main" val="309122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ctrTitle"/>
          </p:nvPr>
        </p:nvSpPr>
        <p:spPr/>
        <p:txBody>
          <a:bodyPr>
            <a:normAutofit/>
          </a:bodyPr>
          <a:lstStyle/>
          <a:p>
            <a:r>
              <a:rPr lang="fr-FR" sz="4950" b="1" dirty="0" smtClean="0"/>
              <a:t>Organigramme</a:t>
            </a:r>
            <a:endParaRPr lang="fr-FR" sz="4950" b="1" dirty="0"/>
          </a:p>
        </p:txBody>
      </p:sp>
      <p:sp>
        <p:nvSpPr>
          <p:cNvPr id="3" name="Sous-titre 2">
            <a:extLst>
              <a:ext uri="{FF2B5EF4-FFF2-40B4-BE49-F238E27FC236}">
                <a16:creationId xmlns:a16="http://schemas.microsoft.com/office/drawing/2014/main" id="{C14F84E5-92EE-3346-AF5B-D66162912590}"/>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Tree>
    <p:extLst>
      <p:ext uri="{BB962C8B-B14F-4D97-AF65-F5344CB8AC3E}">
        <p14:creationId xmlns:p14="http://schemas.microsoft.com/office/powerpoint/2010/main" val="170131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21000">
              <a:schemeClr val="accent1">
                <a:lumMod val="45000"/>
                <a:lumOff val="55000"/>
              </a:schemeClr>
            </a:gs>
            <a:gs pos="26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8A302-DBE9-EA43-B831-EAD656D08D06}"/>
              </a:ext>
            </a:extLst>
          </p:cNvPr>
          <p:cNvSpPr>
            <a:spLocks noGrp="1"/>
          </p:cNvSpPr>
          <p:nvPr>
            <p:ph type="title"/>
          </p:nvPr>
        </p:nvSpPr>
        <p:spPr>
          <a:xfrm>
            <a:off x="1237178" y="279115"/>
            <a:ext cx="6309847" cy="757237"/>
          </a:xfrm>
          <a:ln>
            <a:noFill/>
          </a:ln>
        </p:spPr>
        <p:txBody>
          <a:bodyPr>
            <a:normAutofit fontScale="90000"/>
          </a:bodyPr>
          <a:lstStyle/>
          <a:p>
            <a:pPr algn="ctr"/>
            <a:r>
              <a:rPr lang="fr-FR" sz="4950" b="1" dirty="0">
                <a:solidFill>
                  <a:schemeClr val="bg1">
                    <a:lumMod val="95000"/>
                  </a:schemeClr>
                </a:solidFill>
              </a:rPr>
              <a:t>Organigramme</a:t>
            </a:r>
          </a:p>
        </p:txBody>
      </p:sp>
      <p:pic>
        <p:nvPicPr>
          <p:cNvPr id="5" name="Image 4">
            <a:extLst>
              <a:ext uri="{FF2B5EF4-FFF2-40B4-BE49-F238E27FC236}">
                <a16:creationId xmlns:a16="http://schemas.microsoft.com/office/drawing/2014/main" id="{9B44C65F-A074-414D-BF4C-2527CFCEF44D}"/>
              </a:ext>
            </a:extLst>
          </p:cNvPr>
          <p:cNvPicPr>
            <a:picLocks noChangeAspect="1"/>
          </p:cNvPicPr>
          <p:nvPr/>
        </p:nvPicPr>
        <p:blipFill>
          <a:blip r:embed="rId2"/>
          <a:stretch>
            <a:fillRect/>
          </a:stretch>
        </p:blipFill>
        <p:spPr>
          <a:xfrm>
            <a:off x="188569" y="195606"/>
            <a:ext cx="1048609" cy="926757"/>
          </a:xfrm>
          <a:prstGeom prst="rect">
            <a:avLst/>
          </a:prstGeom>
        </p:spPr>
      </p:pic>
      <p:pic>
        <p:nvPicPr>
          <p:cNvPr id="7" name="Image 6" descr="Une image contenant extérieur, ciel, signe, arbre&#10;&#10;Description générée automatiquement">
            <a:extLst>
              <a:ext uri="{FF2B5EF4-FFF2-40B4-BE49-F238E27FC236}">
                <a16:creationId xmlns:a16="http://schemas.microsoft.com/office/drawing/2014/main" id="{106D09B3-4ED0-2047-A621-B45EC345FBB7}"/>
              </a:ext>
            </a:extLst>
          </p:cNvPr>
          <p:cNvPicPr>
            <a:picLocks noChangeAspect="1"/>
          </p:cNvPicPr>
          <p:nvPr/>
        </p:nvPicPr>
        <p:blipFill>
          <a:blip r:embed="rId3"/>
          <a:stretch>
            <a:fillRect/>
          </a:stretch>
        </p:blipFill>
        <p:spPr>
          <a:xfrm>
            <a:off x="7547025" y="193105"/>
            <a:ext cx="1408406" cy="929258"/>
          </a:xfrm>
          <a:prstGeom prst="rect">
            <a:avLst/>
          </a:prstGeom>
        </p:spPr>
      </p:pic>
      <p:sp>
        <p:nvSpPr>
          <p:cNvPr id="21" name="ZoneTexte 20">
            <a:extLst>
              <a:ext uri="{FF2B5EF4-FFF2-40B4-BE49-F238E27FC236}">
                <a16:creationId xmlns:a16="http://schemas.microsoft.com/office/drawing/2014/main" id="{B9B20548-0D9B-F44B-B76C-25DA710A83A0}"/>
              </a:ext>
            </a:extLst>
          </p:cNvPr>
          <p:cNvSpPr txBox="1"/>
          <p:nvPr/>
        </p:nvSpPr>
        <p:spPr>
          <a:xfrm>
            <a:off x="188569" y="1315468"/>
            <a:ext cx="8766862" cy="892552"/>
          </a:xfrm>
          <a:prstGeom prst="rect">
            <a:avLst/>
          </a:prstGeom>
          <a:noFill/>
        </p:spPr>
        <p:txBody>
          <a:bodyPr wrap="square" rtlCol="0">
            <a:spAutoFit/>
          </a:bodyPr>
          <a:lstStyle/>
          <a:p>
            <a:pPr algn="ctr"/>
            <a:r>
              <a:rPr lang="fr-FR" sz="2400" dirty="0"/>
              <a:t>Président de la Commission Rugby</a:t>
            </a:r>
          </a:p>
          <a:p>
            <a:pPr algn="ctr"/>
            <a:r>
              <a:rPr lang="fr-FR" sz="2800" b="1" dirty="0"/>
              <a:t>Didier BLANDIN</a:t>
            </a:r>
          </a:p>
        </p:txBody>
      </p:sp>
      <p:sp>
        <p:nvSpPr>
          <p:cNvPr id="22" name="ZoneTexte 21">
            <a:extLst>
              <a:ext uri="{FF2B5EF4-FFF2-40B4-BE49-F238E27FC236}">
                <a16:creationId xmlns:a16="http://schemas.microsoft.com/office/drawing/2014/main" id="{454B31F6-04F2-D34F-947B-41994A6F76CA}"/>
              </a:ext>
            </a:extLst>
          </p:cNvPr>
          <p:cNvSpPr txBox="1"/>
          <p:nvPr/>
        </p:nvSpPr>
        <p:spPr>
          <a:xfrm>
            <a:off x="188569" y="2536448"/>
            <a:ext cx="8766862" cy="1323439"/>
          </a:xfrm>
          <a:prstGeom prst="rect">
            <a:avLst/>
          </a:prstGeom>
          <a:noFill/>
        </p:spPr>
        <p:txBody>
          <a:bodyPr wrap="square" rtlCol="0">
            <a:spAutoFit/>
          </a:bodyPr>
          <a:lstStyle/>
          <a:p>
            <a:pPr algn="ctr"/>
            <a:r>
              <a:rPr lang="fr-FR" sz="2400" dirty="0"/>
              <a:t>Chargé de la formation des arbitres</a:t>
            </a:r>
          </a:p>
          <a:p>
            <a:pPr algn="ctr"/>
            <a:r>
              <a:rPr lang="fr-FR" sz="2800" b="1" dirty="0" smtClean="0"/>
              <a:t>Adrien MENEZ</a:t>
            </a:r>
            <a:endParaRPr lang="fr-FR" sz="2800" b="1" dirty="0"/>
          </a:p>
          <a:p>
            <a:pPr algn="ctr"/>
            <a:r>
              <a:rPr lang="fr-FR" sz="2800" b="1" dirty="0"/>
              <a:t>Thomas MOLLES</a:t>
            </a:r>
          </a:p>
        </p:txBody>
      </p:sp>
      <p:sp>
        <p:nvSpPr>
          <p:cNvPr id="23" name="ZoneTexte 22">
            <a:extLst>
              <a:ext uri="{FF2B5EF4-FFF2-40B4-BE49-F238E27FC236}">
                <a16:creationId xmlns:a16="http://schemas.microsoft.com/office/drawing/2014/main" id="{FBE84F30-135A-DF4D-97C4-BD896DBF818A}"/>
              </a:ext>
            </a:extLst>
          </p:cNvPr>
          <p:cNvSpPr txBox="1"/>
          <p:nvPr/>
        </p:nvSpPr>
        <p:spPr>
          <a:xfrm>
            <a:off x="188569" y="3919989"/>
            <a:ext cx="8766862" cy="1323439"/>
          </a:xfrm>
          <a:prstGeom prst="rect">
            <a:avLst/>
          </a:prstGeom>
          <a:noFill/>
        </p:spPr>
        <p:txBody>
          <a:bodyPr wrap="square" rtlCol="0">
            <a:spAutoFit/>
          </a:bodyPr>
          <a:lstStyle/>
          <a:p>
            <a:pPr algn="ctr"/>
            <a:r>
              <a:rPr lang="fr-FR" sz="2400" dirty="0"/>
              <a:t>Désignateur</a:t>
            </a:r>
          </a:p>
          <a:p>
            <a:pPr algn="ctr"/>
            <a:r>
              <a:rPr lang="fr-FR" sz="2800" b="1" dirty="0"/>
              <a:t>Didier BLANDIN</a:t>
            </a:r>
          </a:p>
          <a:p>
            <a:pPr algn="ctr"/>
            <a:endParaRPr lang="fr-FR" sz="2800" b="1" dirty="0"/>
          </a:p>
        </p:txBody>
      </p:sp>
    </p:spTree>
    <p:extLst>
      <p:ext uri="{BB962C8B-B14F-4D97-AF65-F5344CB8AC3E}">
        <p14:creationId xmlns:p14="http://schemas.microsoft.com/office/powerpoint/2010/main" val="36378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10153</TotalTime>
  <Words>1777</Words>
  <Application>Microsoft Office PowerPoint</Application>
  <PresentationFormat>Affichage à l'écran (4:3)</PresentationFormat>
  <Paragraphs>417</Paragraphs>
  <Slides>49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49</vt:i4>
      </vt:variant>
    </vt:vector>
  </HeadingPairs>
  <TitlesOfParts>
    <vt:vector size="55" baseType="lpstr">
      <vt:lpstr>Arial</vt:lpstr>
      <vt:lpstr>Calibri</vt:lpstr>
      <vt:lpstr>Calibri Light</vt:lpstr>
      <vt:lpstr>Tahoma</vt:lpstr>
      <vt:lpstr>Wingdings</vt:lpstr>
      <vt:lpstr>Thème Office</vt:lpstr>
      <vt:lpstr>Réunion des dirigeants de Club</vt:lpstr>
      <vt:lpstr>Saison 2022-2023</vt:lpstr>
      <vt:lpstr>Ils nous rejoignent</vt:lpstr>
      <vt:lpstr>Intervention du Directeur Technique National</vt:lpstr>
      <vt:lpstr>Challenge</vt:lpstr>
      <vt:lpstr>Organisation</vt:lpstr>
      <vt:lpstr>Représentants de division</vt:lpstr>
      <vt:lpstr>Organigramme</vt:lpstr>
      <vt:lpstr>Organigramme</vt:lpstr>
      <vt:lpstr>Vos Contacts</vt:lpstr>
      <vt:lpstr>Calendrier</vt:lpstr>
      <vt:lpstr>Calendrier Général</vt:lpstr>
      <vt:lpstr>Dates à retenir</vt:lpstr>
      <vt:lpstr>1e Division</vt:lpstr>
      <vt:lpstr>1e Division</vt:lpstr>
      <vt:lpstr>1e Division</vt:lpstr>
      <vt:lpstr>2e Division</vt:lpstr>
      <vt:lpstr>2e Division</vt:lpstr>
      <vt:lpstr>2e Division</vt:lpstr>
      <vt:lpstr>3e Division</vt:lpstr>
      <vt:lpstr>3e Division</vt:lpstr>
      <vt:lpstr>3e Division</vt:lpstr>
      <vt:lpstr>4e Division</vt:lpstr>
      <vt:lpstr>4e Division</vt:lpstr>
      <vt:lpstr>4e Division</vt:lpstr>
      <vt:lpstr>Coupes </vt:lpstr>
      <vt:lpstr>Règles Administratives</vt:lpstr>
      <vt:lpstr>Certificats Médicaux</vt:lpstr>
      <vt:lpstr>Formalités Administratives</vt:lpstr>
      <vt:lpstr>Formalités Administratives</vt:lpstr>
      <vt:lpstr>Attribution des points</vt:lpstr>
      <vt:lpstr>Cartons Rouges</vt:lpstr>
      <vt:lpstr>Intempéries</vt:lpstr>
      <vt:lpstr>Reports</vt:lpstr>
      <vt:lpstr>Reports</vt:lpstr>
      <vt:lpstr>Reports</vt:lpstr>
      <vt:lpstr>Promotions/relégations</vt:lpstr>
      <vt:lpstr>Participations  aux phases finales</vt:lpstr>
      <vt:lpstr>Egalités</vt:lpstr>
      <vt:lpstr>Egalités</vt:lpstr>
      <vt:lpstr>Déplacements</vt:lpstr>
      <vt:lpstr>Désignations</vt:lpstr>
      <vt:lpstr>Règlement Sportif</vt:lpstr>
      <vt:lpstr>Règles</vt:lpstr>
      <vt:lpstr>Placage</vt:lpstr>
      <vt:lpstr>Placage dangereux</vt:lpstr>
      <vt:lpstr>Site WEB</vt:lpstr>
      <vt:lpstr>Questions</vt:lpstr>
      <vt:lpstr>Merci Beaucoup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dirigeants de Club</dc:title>
  <dc:creator>Christophe CUSSAT-BLANC</dc:creator>
  <cp:lastModifiedBy>Florian Péchoux</cp:lastModifiedBy>
  <cp:revision>98</cp:revision>
  <dcterms:created xsi:type="dcterms:W3CDTF">2019-09-06T10:33:30Z</dcterms:created>
  <dcterms:modified xsi:type="dcterms:W3CDTF">2022-09-11T20:24:51Z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df0749-435c-47bb-bc94-a4b9e551edbc_Enabled">
    <vt:lpwstr>True</vt:lpwstr>
  </property>
  <property fmtid="{D5CDD505-2E9C-101B-9397-08002B2CF9AE}" pid="3" name="MSIP_Label_fadf0749-435c-47bb-bc94-a4b9e551edbc_SiteId">
    <vt:lpwstr>53b7cac7-14be-46d4-be43-f2ad9244d901</vt:lpwstr>
  </property>
  <property fmtid="{D5CDD505-2E9C-101B-9397-08002B2CF9AE}" pid="4" name="MSIP_Label_fadf0749-435c-47bb-bc94-a4b9e551edbc_Owner">
    <vt:lpwstr>jeanmarc.silmont@axaxl.com</vt:lpwstr>
  </property>
  <property fmtid="{D5CDD505-2E9C-101B-9397-08002B2CF9AE}" pid="5" name="MSIP_Label_fadf0749-435c-47bb-bc94-a4b9e551edbc_SetDate">
    <vt:lpwstr>2021-09-22T22:10:49.3982335Z</vt:lpwstr>
  </property>
  <property fmtid="{D5CDD505-2E9C-101B-9397-08002B2CF9AE}" pid="6" name="MSIP_Label_fadf0749-435c-47bb-bc94-a4b9e551edbc_Name">
    <vt:lpwstr>Unsecured Content</vt:lpwstr>
  </property>
  <property fmtid="{D5CDD505-2E9C-101B-9397-08002B2CF9AE}" pid="7" name="MSIP_Label_fadf0749-435c-47bb-bc94-a4b9e551edbc_Application">
    <vt:lpwstr>Microsoft Azure Information Protection</vt:lpwstr>
  </property>
  <property fmtid="{D5CDD505-2E9C-101B-9397-08002B2CF9AE}" pid="8" name="MSIP_Label_fadf0749-435c-47bb-bc94-a4b9e551edbc_ActionId">
    <vt:lpwstr>c0e9e974-f6cd-4de2-80ce-17366593253d</vt:lpwstr>
  </property>
  <property fmtid="{D5CDD505-2E9C-101B-9397-08002B2CF9AE}" pid="9" name="MSIP_Label_fadf0749-435c-47bb-bc94-a4b9e551edbc_Extended_MSFT_Method">
    <vt:lpwstr>Automatic</vt:lpwstr>
  </property>
  <property fmtid="{D5CDD505-2E9C-101B-9397-08002B2CF9AE}" pid="10" name="Sensitivity">
    <vt:lpwstr>Unsecured Content</vt:lpwstr>
  </property>
</Properties>
</file>