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7" r:id="rId5"/>
    <p:sldId id="269" r:id="rId6"/>
    <p:sldId id="268" r:id="rId7"/>
    <p:sldId id="270" r:id="rId8"/>
    <p:sldId id="271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B9622C-8D5D-4DAE-8425-EF4DA21115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91564A9-1389-4A11-BCA1-4705378F6D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87F89EF-E473-4194-80E7-486798CE1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3E291-46B7-4F71-8970-D9858409E396}" type="datetimeFigureOut">
              <a:rPr lang="fr-FR" smtClean="0"/>
              <a:t>21/09/2023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D6E7551-33E1-4D19-9478-3AF38E5A0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C327BF-7D31-4580-93DB-F54FCEC57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3E26C-9C83-4A21-95FC-64B73ACB0E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2204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EAA528-0179-4424-9EAA-D2124C81A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A62F2C2-5462-4F1E-8B9A-AED10E43F4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14B336-2F65-4570-9D5C-231140612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3E291-46B7-4F71-8970-D9858409E396}" type="datetimeFigureOut">
              <a:rPr lang="fr-FR" smtClean="0"/>
              <a:t>21/09/2023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BBEAAD4-6AE2-46D2-A976-4A0FBA76B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CAECE7E-0C5B-4E06-8CC9-D55E38940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3E26C-9C83-4A21-95FC-64B73ACB0E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886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89E8E55-894E-4429-8304-8527CB0E1A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81077CF-FA88-499C-B9A2-4C70B1D9B8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544F8AB-BE1D-4B8B-AA41-55A12F8DD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3E291-46B7-4F71-8970-D9858409E396}" type="datetimeFigureOut">
              <a:rPr lang="fr-FR" smtClean="0"/>
              <a:t>21/09/2023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042EE19-7806-42A7-9A12-03FB81287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0C40C86-4D55-4F66-AA26-E053A05E6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3E26C-9C83-4A21-95FC-64B73ACB0E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200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FE12C0-28A5-476D-84B4-0C7760539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E7E058-6AFF-4B67-9EA7-99EABCAF3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505E0E5-50E6-4C95-BA85-F9C075D1A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3E291-46B7-4F71-8970-D9858409E396}" type="datetimeFigureOut">
              <a:rPr lang="fr-FR" smtClean="0"/>
              <a:t>21/09/2023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0E2A31D-12EA-42F8-A08D-69B04240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985095C-535A-4DE6-942D-93765F46B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3E26C-9C83-4A21-95FC-64B73ACB0E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6889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E107FF-6471-4313-B6BF-9E9B06370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4AC36DE-F937-4ACB-BDA9-86A3397E04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8B74BE6-90E2-4FE2-888D-C456B02FD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3E291-46B7-4F71-8970-D9858409E396}" type="datetimeFigureOut">
              <a:rPr lang="fr-FR" smtClean="0"/>
              <a:t>21/09/2023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7153725-2397-4854-A526-FD2134B2A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A15090-11C3-439D-95A4-276C1E614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3E26C-9C83-4A21-95FC-64B73ACB0E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5558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60797F-00CA-4EA3-84DF-43BCD1F59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D5640F-8E1C-4909-A71B-999BE28115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CC64175-7F55-4DC6-9894-52ECF09ADB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223344F-9AE4-44E1-8338-990A00586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3E291-46B7-4F71-8970-D9858409E396}" type="datetimeFigureOut">
              <a:rPr lang="fr-FR" smtClean="0"/>
              <a:t>21/09/2023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F8266CF-0187-4652-A9DF-C114092FA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12F4056-FF13-413A-9B4A-DD76CB0EA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3E26C-9C83-4A21-95FC-64B73ACB0E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2037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4461A5-9591-4850-A981-B97870C0B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8DEB64E-5E35-44A6-8291-629B53BF59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046F0B1-8AC0-48D5-BCA8-24439A01B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0D92EAE-F7E9-45DC-961F-7BC09E290B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A420275-9481-43E8-B36A-5835D18DC5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88F7A4B-6641-4EE3-B569-62D1A602A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3E291-46B7-4F71-8970-D9858409E396}" type="datetimeFigureOut">
              <a:rPr lang="fr-FR" smtClean="0"/>
              <a:t>21/09/2023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2299CD7-2055-49B3-8BBD-21F888E32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7CAC9B8-DDAF-460B-BACC-207F3B64F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3E26C-9C83-4A21-95FC-64B73ACB0E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5079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35FBBC-5E9E-467E-8167-6AE5B0B1C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5B54880-378D-40A7-9931-D6EB6FB4E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3E291-46B7-4F71-8970-D9858409E396}" type="datetimeFigureOut">
              <a:rPr lang="fr-FR" smtClean="0"/>
              <a:t>21/09/2023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FDC9742-173A-49DE-BFBB-84365C37B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30CC0DB-19E5-4B91-978A-192211741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3E26C-9C83-4A21-95FC-64B73ACB0E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0255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E60B07C-B0B9-4F2A-AA0E-6B96514CD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3E291-46B7-4F71-8970-D9858409E396}" type="datetimeFigureOut">
              <a:rPr lang="fr-FR" smtClean="0"/>
              <a:t>21/09/2023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7A0825B-E907-4975-8A41-47B9386F9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7106F57-27E5-4B7F-A3DF-E3D46B2D3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3E26C-9C83-4A21-95FC-64B73ACB0E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5430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80FCA1-39EC-41A1-9128-5441BA3D0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9C314A5-910D-4505-84B6-618D2A79D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EC2ECCB-30EE-4B49-8DEB-5B09AFE921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87C3036-B0FD-4BC5-AA85-D72292A7E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3E291-46B7-4F71-8970-D9858409E396}" type="datetimeFigureOut">
              <a:rPr lang="fr-FR" smtClean="0"/>
              <a:t>21/09/2023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F9DECBE-4EF5-4E07-93D3-080D23284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2C7F889-448C-4E72-B0B6-F02A53E9D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3E26C-9C83-4A21-95FC-64B73ACB0E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3622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6DC3F1-1320-4853-9E96-A77779D0B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A6C6B0F-39DC-4428-A889-354D2DE87A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E41047B-F2CD-4C20-8D09-8C185EA144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E78C8CF-C5BE-445F-9C89-3D91C3BB2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3E291-46B7-4F71-8970-D9858409E396}" type="datetimeFigureOut">
              <a:rPr lang="fr-FR" smtClean="0"/>
              <a:t>21/09/2023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19BB563-BA1D-4A25-AFEF-1BEC1CD47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B93DA7E-0834-456B-980F-EA921BF3F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3E26C-9C83-4A21-95FC-64B73ACB0E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6461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E8AF350-3F08-4F09-B2F8-9C3629600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73F98DF-5D4F-4ECB-B298-7DD9C454A5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48FF656-7F1F-4D9F-9B9A-AA57F95696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3E291-46B7-4F71-8970-D9858409E396}" type="datetimeFigureOut">
              <a:rPr lang="fr-FR" smtClean="0"/>
              <a:t>21/09/2023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016A0B-7045-4236-B481-DCF2BD9CFC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10FCB5B-FBAF-4B06-A136-247A6DF906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3E26C-9C83-4A21-95FC-64B73ACB0E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8694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coupe@rugby-ffse.F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1.png" descr="Une image contenant texte, capture d’écran, Police, logo&#10;&#10;Description générée automatiquement">
            <a:extLst>
              <a:ext uri="{FF2B5EF4-FFF2-40B4-BE49-F238E27FC236}">
                <a16:creationId xmlns:a16="http://schemas.microsoft.com/office/drawing/2014/main" id="{5F2AFC77-F80C-4BA5-85DE-8F77B2125E55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06318" y="269379"/>
            <a:ext cx="4166700" cy="2750022"/>
          </a:xfrm>
          <a:prstGeom prst="rect">
            <a:avLst/>
          </a:prstGeom>
        </p:spPr>
      </p:pic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30B81B24-7448-4961-9DAC-5B6266F7F7A4}"/>
              </a:ext>
            </a:extLst>
          </p:cNvPr>
          <p:cNvCxnSpPr>
            <a:cxnSpLocks/>
          </p:cNvCxnSpPr>
          <p:nvPr/>
        </p:nvCxnSpPr>
        <p:spPr>
          <a:xfrm>
            <a:off x="3242854" y="4898571"/>
            <a:ext cx="5706291" cy="0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Sous-titre 2">
            <a:extLst>
              <a:ext uri="{FF2B5EF4-FFF2-40B4-BE49-F238E27FC236}">
                <a16:creationId xmlns:a16="http://schemas.microsoft.com/office/drawing/2014/main" id="{3A1050A1-A247-4D12-8D7A-8D76B7D0DD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8280" y="3385457"/>
            <a:ext cx="11455684" cy="3203164"/>
          </a:xfrm>
        </p:spPr>
        <p:txBody>
          <a:bodyPr>
            <a:normAutofit/>
          </a:bodyPr>
          <a:lstStyle/>
          <a:p>
            <a:r>
              <a:rPr lang="fr-FR" sz="3600" dirty="0" err="1">
                <a:solidFill>
                  <a:schemeClr val="accent2">
                    <a:lumMod val="50000"/>
                  </a:schemeClr>
                </a:solidFill>
              </a:rPr>
              <a:t>Copa</a:t>
            </a:r>
            <a:r>
              <a:rPr lang="fr-FR" sz="3600" dirty="0">
                <a:solidFill>
                  <a:schemeClr val="accent2">
                    <a:lumMod val="50000"/>
                  </a:schemeClr>
                </a:solidFill>
              </a:rPr>
              <a:t> El Patron</a:t>
            </a:r>
          </a:p>
          <a:p>
            <a:endParaRPr lang="fr-FR" sz="2600" dirty="0"/>
          </a:p>
          <a:p>
            <a:r>
              <a:rPr lang="fr-FR" sz="2600" dirty="0"/>
              <a:t>Une alternative à la coupe</a:t>
            </a:r>
          </a:p>
          <a:p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3908577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646111" y="452718"/>
            <a:ext cx="9404723" cy="531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200" b="1" dirty="0"/>
              <a:t>Principes fondateurs</a:t>
            </a:r>
            <a:endParaRPr lang="fr-FR" sz="2000" b="1" dirty="0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1103312" y="1537856"/>
            <a:ext cx="8946541" cy="471054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dirty="0"/>
              <a:t>Voici les principes desquels nous sommes partie pour élaborer cette compétition.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/>
              <a:t>Pas de matchs supplémentaires : on ne se sert que des matchs amicaux et des matchs du challenge.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/>
              <a:t>Pas de règlement administratif particulier. Seule la présentation des licences est obligatoire.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/>
              <a:t>Les équipes entrent dans la compétition à n’importe quel moment de l’année.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/>
              <a:t>L’impact du nombre de match joué doit être minimale.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/>
              <a:t>Toutes les équipes peuvent se rencontrer.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/>
              <a:t>Pas de date à prévoir en début de saison à part une éventuelle finale.</a:t>
            </a:r>
          </a:p>
          <a:p>
            <a:pPr algn="l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75786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646111" y="452718"/>
            <a:ext cx="9404723" cy="8523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200" b="1" dirty="0"/>
              <a:t>Fonctionnements de base</a:t>
            </a:r>
            <a:br>
              <a:rPr lang="fr-FR" sz="3200" b="1" dirty="0"/>
            </a:br>
            <a:endParaRPr lang="fr-FR" sz="2000" b="1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103312" y="1537856"/>
            <a:ext cx="8946541" cy="4793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/>
              <a:t>Le classement est inspiré de celui mis en place par World Rugby. Le nombre de point gagné ou perdu dépend de l’écart au classement entre les deux équipes qui s’affronte.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/>
              <a:t>Il y a deux types de matchs :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dirty="0"/>
              <a:t>les matchs « à échange ». Ce sont des matchs dit amicaux comptabilisés à la demande des deux équipes.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dirty="0"/>
              <a:t>Les matchs « à gain/perte de point ». Ce sont des matchs du challenge choisis en début de saison par les équipes qui le désirent.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/>
              <a:t>Les équipes qui entrent dans la coupe (un simple mail suffit pour s’inscrire) partent avec 100 points au classement.</a:t>
            </a:r>
          </a:p>
        </p:txBody>
      </p:sp>
    </p:spTree>
    <p:extLst>
      <p:ext uri="{BB962C8B-B14F-4D97-AF65-F5344CB8AC3E}">
        <p14:creationId xmlns:p14="http://schemas.microsoft.com/office/powerpoint/2010/main" val="3173540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2"/>
          <p:cNvSpPr txBox="1">
            <a:spLocks/>
          </p:cNvSpPr>
          <p:nvPr/>
        </p:nvSpPr>
        <p:spPr>
          <a:xfrm>
            <a:off x="1103312" y="1537856"/>
            <a:ext cx="10772470" cy="4710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/>
              <a:t>Ils « remplacent » éventuellement des matchs amicaux.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/>
              <a:t>Les deux équipes s’entendent pour qu’il soit pris en compte pour la coupe.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/>
              <a:t>A l’issus du match, on procède à un échange de point dépendant de l’écart de points entre les deux équipes avant le coup d’envoi.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/>
              <a:t>En plus de l’échange, participer à un match de ce type, fait gagner 2 points.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/>
              <a:t>Une défaite avec un écart de 7 points ou moins fait gagner 1 point supplémentaire.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/>
              <a:t>Une victoire avec un écart de 3 essais ou plus fait gagner 1 point supplémentaire.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828D6D3-2F78-E115-7CE7-06078C7B3DEA}"/>
              </a:ext>
            </a:extLst>
          </p:cNvPr>
          <p:cNvSpPr txBox="1">
            <a:spLocks/>
          </p:cNvSpPr>
          <p:nvPr/>
        </p:nvSpPr>
        <p:spPr>
          <a:xfrm>
            <a:off x="646110" y="249517"/>
            <a:ext cx="9404723" cy="8523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200" b="1" dirty="0"/>
              <a:t>Matches à échange</a:t>
            </a:r>
            <a:endParaRPr lang="fr-FR" sz="2000" b="1" dirty="0"/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CBB91F79-FC4A-4F37-CD98-24D4D43AA8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3266192"/>
              </p:ext>
            </p:extLst>
          </p:nvPr>
        </p:nvGraphicFramePr>
        <p:xfrm>
          <a:off x="3339947" y="4886325"/>
          <a:ext cx="6299200" cy="13620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74800">
                  <a:extLst>
                    <a:ext uri="{9D8B030D-6E8A-4147-A177-3AD203B41FA5}">
                      <a16:colId xmlns:a16="http://schemas.microsoft.com/office/drawing/2014/main" val="2580372254"/>
                    </a:ext>
                  </a:extLst>
                </a:gridCol>
                <a:gridCol w="1574800">
                  <a:extLst>
                    <a:ext uri="{9D8B030D-6E8A-4147-A177-3AD203B41FA5}">
                      <a16:colId xmlns:a16="http://schemas.microsoft.com/office/drawing/2014/main" val="278638895"/>
                    </a:ext>
                  </a:extLst>
                </a:gridCol>
                <a:gridCol w="1574800">
                  <a:extLst>
                    <a:ext uri="{9D8B030D-6E8A-4147-A177-3AD203B41FA5}">
                      <a16:colId xmlns:a16="http://schemas.microsoft.com/office/drawing/2014/main" val="2732645656"/>
                    </a:ext>
                  </a:extLst>
                </a:gridCol>
                <a:gridCol w="1574800">
                  <a:extLst>
                    <a:ext uri="{9D8B030D-6E8A-4147-A177-3AD203B41FA5}">
                      <a16:colId xmlns:a16="http://schemas.microsoft.com/office/drawing/2014/main" val="4119126940"/>
                    </a:ext>
                  </a:extLst>
                </a:gridCol>
              </a:tblGrid>
              <a:tr h="78105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Écart de point avant le match</a:t>
                      </a:r>
                      <a:endParaRPr lang="fr-FR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Victoire des moins bien classés</a:t>
                      </a:r>
                      <a:endParaRPr lang="fr-FR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Victoire des mieux classés</a:t>
                      </a:r>
                      <a:endParaRPr lang="fr-FR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Match </a:t>
                      </a:r>
                      <a:r>
                        <a:rPr lang="fr-FR" sz="1100" u="none" strike="noStrike" dirty="0" err="1">
                          <a:effectLst/>
                        </a:rPr>
                        <a:t>null</a:t>
                      </a:r>
                      <a:r>
                        <a:rPr lang="fr-FR" sz="1100" u="none" strike="noStrike" dirty="0">
                          <a:effectLst/>
                        </a:rPr>
                        <a:t> (en faveur des moins bien classés)</a:t>
                      </a:r>
                      <a:endParaRPr lang="fr-FR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083037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Entre 0 et 4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043666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Entre 5 et 11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8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5353460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 dirty="0">
                          <a:effectLst/>
                        </a:rPr>
                        <a:t>12 points ou plus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16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 dirty="0">
                          <a:effectLst/>
                        </a:rPr>
                        <a:t>2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 dirty="0">
                          <a:effectLst/>
                        </a:rPr>
                        <a:t>8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050679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2020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2"/>
          <p:cNvSpPr txBox="1">
            <a:spLocks/>
          </p:cNvSpPr>
          <p:nvPr/>
        </p:nvSpPr>
        <p:spPr>
          <a:xfrm>
            <a:off x="1103312" y="1537856"/>
            <a:ext cx="10772470" cy="4710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/>
              <a:t>Les équipes peuvent miser sur jusqu’à quatre matchs de la saison régulière.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/>
              <a:t>Les matchs sont à lister avant la première journée du championnat.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/>
              <a:t>A l’issus du match, on procède à un gain de point qui dépend de l’écart de points entre les deux équipes ayant joué le match.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/>
              <a:t>Si un l’adversaires ne participe à la coupe, on considère qu’il a 100 points au classement.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/>
              <a:t>Une défaite avec un écart de 7 points ou moins fait gagner 1 point supplémentaire.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/>
              <a:t>Une victoire avec un écart de 3 essais ou plus fait gagner 1 point supplémentaire.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/>
              <a:t>On utilise le tableau d’échange de point pour connaitre pour connaître les gains ou perte de points de l’équipe qui a parié.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828D6D3-2F78-E115-7CE7-06078C7B3DEA}"/>
              </a:ext>
            </a:extLst>
          </p:cNvPr>
          <p:cNvSpPr txBox="1">
            <a:spLocks/>
          </p:cNvSpPr>
          <p:nvPr/>
        </p:nvSpPr>
        <p:spPr>
          <a:xfrm>
            <a:off x="627639" y="267991"/>
            <a:ext cx="9404723" cy="8523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200" b="1" dirty="0"/>
              <a:t>Matches à gain/perte de points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1188946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 txBox="1">
            <a:spLocks/>
          </p:cNvSpPr>
          <p:nvPr/>
        </p:nvSpPr>
        <p:spPr>
          <a:xfrm>
            <a:off x="1103312" y="1537856"/>
            <a:ext cx="8946541" cy="4710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/>
              <a:t>Une finale est organisée avant les finales du challenge.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/>
              <a:t>Une équipe qualifiée à la finale de sa division ne peut pas participer à celle de la coupe.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/>
              <a:t>Le gagnant de la finale remporte un fromage offert par El Patron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776DDCE-8063-3FE1-2E5D-04901E6C306F}"/>
              </a:ext>
            </a:extLst>
          </p:cNvPr>
          <p:cNvSpPr txBox="1">
            <a:spLocks/>
          </p:cNvSpPr>
          <p:nvPr/>
        </p:nvSpPr>
        <p:spPr>
          <a:xfrm>
            <a:off x="874220" y="183410"/>
            <a:ext cx="9404723" cy="8523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200" b="1" dirty="0"/>
              <a:t>Finales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1043776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 txBox="1">
            <a:spLocks/>
          </p:cNvSpPr>
          <p:nvPr/>
        </p:nvSpPr>
        <p:spPr>
          <a:xfrm>
            <a:off x="1103312" y="1537856"/>
            <a:ext cx="8946541" cy="4710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/>
              <a:t>Toutes les personnes présentent dans l’aire de jeu doivent être détenteur d’une licence Rugby FFSE ayant été présentés à l’arbitre avant le début de la rencontre.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/>
              <a:t>Les matchs challenge comptant pour la coupe doivent être envoyé aux organisateurs avant la première journée du challenge.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/>
              <a:t>Les matchs à échange de point doivent être déclaré comme à prendre en compte par les organisateurs au moins 48h avant le début de la rencontre.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/>
              <a:t>Si le match à gain/perte de point ne se joue pas, le résultat n’est pas pris en compte.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/>
              <a:t>Si un match à gain/perte de point se joue, le résultat est pris en compte quelques soient les circonstances (report, …)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8CDB060-41B3-4BBD-5C7C-B6356F5F2A11}"/>
              </a:ext>
            </a:extLst>
          </p:cNvPr>
          <p:cNvSpPr txBox="1">
            <a:spLocks/>
          </p:cNvSpPr>
          <p:nvPr/>
        </p:nvSpPr>
        <p:spPr>
          <a:xfrm>
            <a:off x="627639" y="267991"/>
            <a:ext cx="9404723" cy="8523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200" b="1" dirty="0"/>
              <a:t>Règles administratives et sportives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1196478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 txBox="1">
            <a:spLocks/>
          </p:cNvSpPr>
          <p:nvPr/>
        </p:nvSpPr>
        <p:spPr>
          <a:xfrm>
            <a:off x="1103312" y="1537856"/>
            <a:ext cx="8946541" cy="4710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/>
              <a:t>Il s’agit d’une expérimentation. Il se peut que nous fassions quelques modifications en cours de saison.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/>
              <a:t>Les demandes de prise en compte (matchs à échange ou à gain/perte) sont à envoyer à </a:t>
            </a:r>
            <a:r>
              <a:rPr lang="fr-FR" dirty="0">
                <a:hlinkClick r:id="rId2"/>
              </a:rPr>
              <a:t>coupe@rugby-ffse.fr</a:t>
            </a:r>
            <a:endParaRPr lang="fr-FR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/>
              <a:t>L’organisation des matchs se fait toujours avec vos responsables de divisions (Florian, Jean-Marc, Nabil et Olivier)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4720956-063F-695F-B4E7-638D95DD1BC0}"/>
              </a:ext>
            </a:extLst>
          </p:cNvPr>
          <p:cNvSpPr txBox="1">
            <a:spLocks/>
          </p:cNvSpPr>
          <p:nvPr/>
        </p:nvSpPr>
        <p:spPr>
          <a:xfrm>
            <a:off x="627639" y="267991"/>
            <a:ext cx="9404723" cy="8523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200" b="1" dirty="0"/>
              <a:t>Divers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377154577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1026</TotalTime>
  <Words>725</Words>
  <Application>Microsoft Office PowerPoint</Application>
  <PresentationFormat>Grand écran</PresentationFormat>
  <Paragraphs>62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DD BL</dc:creator>
  <cp:lastModifiedBy>Christophe CUSSAT-BLANC</cp:lastModifiedBy>
  <cp:revision>21</cp:revision>
  <dcterms:created xsi:type="dcterms:W3CDTF">2023-09-07T16:06:53Z</dcterms:created>
  <dcterms:modified xsi:type="dcterms:W3CDTF">2023-09-21T11:40:06Z</dcterms:modified>
</cp:coreProperties>
</file>